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</p:sldMasterIdLst>
  <p:notesMasterIdLst>
    <p:notesMasterId r:id="rId47"/>
  </p:notesMasterIdLst>
  <p:sldIdLst>
    <p:sldId id="256" r:id="rId6"/>
    <p:sldId id="281" r:id="rId7"/>
    <p:sldId id="262" r:id="rId8"/>
    <p:sldId id="341" r:id="rId9"/>
    <p:sldId id="263" r:id="rId10"/>
    <p:sldId id="265" r:id="rId11"/>
    <p:sldId id="302" r:id="rId12"/>
    <p:sldId id="358" r:id="rId13"/>
    <p:sldId id="343" r:id="rId14"/>
    <p:sldId id="292" r:id="rId15"/>
    <p:sldId id="346" r:id="rId16"/>
    <p:sldId id="345" r:id="rId17"/>
    <p:sldId id="347" r:id="rId18"/>
    <p:sldId id="360" r:id="rId19"/>
    <p:sldId id="359" r:id="rId20"/>
    <p:sldId id="361" r:id="rId21"/>
    <p:sldId id="362" r:id="rId22"/>
    <p:sldId id="363" r:id="rId23"/>
    <p:sldId id="364" r:id="rId24"/>
    <p:sldId id="348" r:id="rId25"/>
    <p:sldId id="352" r:id="rId26"/>
    <p:sldId id="276" r:id="rId27"/>
    <p:sldId id="349" r:id="rId28"/>
    <p:sldId id="350" r:id="rId29"/>
    <p:sldId id="351" r:id="rId30"/>
    <p:sldId id="365" r:id="rId31"/>
    <p:sldId id="303" r:id="rId32"/>
    <p:sldId id="353" r:id="rId33"/>
    <p:sldId id="354" r:id="rId34"/>
    <p:sldId id="355" r:id="rId35"/>
    <p:sldId id="356" r:id="rId36"/>
    <p:sldId id="357" r:id="rId37"/>
    <p:sldId id="372" r:id="rId38"/>
    <p:sldId id="308" r:id="rId39"/>
    <p:sldId id="366" r:id="rId40"/>
    <p:sldId id="367" r:id="rId41"/>
    <p:sldId id="368" r:id="rId42"/>
    <p:sldId id="370" r:id="rId43"/>
    <p:sldId id="325" r:id="rId44"/>
    <p:sldId id="311" r:id="rId45"/>
    <p:sldId id="310" r:id="rId46"/>
  </p:sldIdLst>
  <p:sldSz cx="12192000" cy="6858000"/>
  <p:notesSz cx="6858000" cy="9144000"/>
  <p:custDataLst>
    <p:tags r:id="rId4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93" autoAdjust="0"/>
  </p:normalViewPr>
  <p:slideViewPr>
    <p:cSldViewPr snapToGrid="0">
      <p:cViewPr varScale="1">
        <p:scale>
          <a:sx n="64" d="100"/>
          <a:sy n="64" d="100"/>
        </p:scale>
        <p:origin x="-9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1F6E3-CD60-45AB-B9E7-3E09D9ACE92A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DD8BA3-CCE2-4303-8C56-1E273FF80C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5514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8BA3-CCE2-4303-8C56-1E273FF80C1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5056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DD8BA3-CCE2-4303-8C56-1E273FF80C12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4775" y="2443397"/>
            <a:ext cx="11482463" cy="238343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4776" y="4991723"/>
            <a:ext cx="11482463" cy="109428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0B15-2AE7-4B00-964A-678642D94D7C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92E1-CA6A-4370-9072-386D7095DD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10666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0B15-2AE7-4B00-964A-678642D94D7C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92E1-CA6A-4370-9072-386D7095DD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196492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0B15-2AE7-4B00-964A-678642D94D7C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92E1-CA6A-4370-9072-386D7095DD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39525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="" xmlns:p14="http://schemas.microsoft.com/office/powerpoint/2010/main" val="1646139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BC8124C9-4728-4C29-B688-250444A38733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9287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6526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C8124C9-4728-4C29-B688-250444A38733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1826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369737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479586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1574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020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0B15-2AE7-4B00-964A-678642D94D7C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92E1-CA6A-4370-9072-386D7095DD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100197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455F51"/>
                </a:solidFill>
              </a:rPr>
              <a:pPr/>
              <a:t>‹#›</a:t>
            </a:fld>
            <a:endParaRPr lang="ru-RU">
              <a:solidFill>
                <a:srgbClr val="455F5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580729437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C8124C9-4728-4C29-B688-250444A38733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4971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1667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4242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BC8124C9-4728-4C29-B688-250444A38733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0869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3577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C8124C9-4728-4C29-B688-250444A38733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01907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5557379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9572016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059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764" y="375613"/>
            <a:ext cx="6415791" cy="308711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0407" y="4124768"/>
            <a:ext cx="6361429" cy="208116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3C3B1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0B15-2AE7-4B00-964A-678642D94D7C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92E1-CA6A-4370-9072-386D7095DD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62498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6846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455F51"/>
                </a:solidFill>
              </a:rPr>
              <a:pPr/>
              <a:t>‹#›</a:t>
            </a:fld>
            <a:endParaRPr lang="ru-RU">
              <a:solidFill>
                <a:srgbClr val="455F5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359433808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C8124C9-4728-4C29-B688-250444A38733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07456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36921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54837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BC8124C9-4728-4C29-B688-250444A38733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2488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52266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C8124C9-4728-4C29-B688-250444A38733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65837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369113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467469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803" y="269823"/>
            <a:ext cx="11617377" cy="91440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99803" y="1469036"/>
            <a:ext cx="5719997" cy="48873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469036"/>
            <a:ext cx="5744980" cy="48873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0B15-2AE7-4B00-964A-678642D94D7C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92E1-CA6A-4370-9072-386D7095DD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4068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6856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02451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455F51"/>
                </a:solidFill>
              </a:rPr>
              <a:pPr/>
              <a:t>‹#›</a:t>
            </a:fld>
            <a:endParaRPr lang="ru-RU">
              <a:solidFill>
                <a:srgbClr val="455F5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68107476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C8124C9-4728-4C29-B688-250444A38733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3958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4925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5998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BC8124C9-4728-4C29-B688-250444A38733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9575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34339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C8124C9-4728-4C29-B688-250444A38733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29328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0481111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813" y="365125"/>
            <a:ext cx="11662347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4814" y="1681163"/>
            <a:ext cx="571276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4814" y="2505075"/>
            <a:ext cx="5712762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77496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77496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0B15-2AE7-4B00-964A-678642D94D7C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92E1-CA6A-4370-9072-386D7095DD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09457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549358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5028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18435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455F51"/>
                </a:solidFill>
              </a:rPr>
              <a:pPr/>
              <a:t>‹#›</a:t>
            </a:fld>
            <a:endParaRPr lang="ru-RU">
              <a:solidFill>
                <a:srgbClr val="455F5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3381685620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C8124C9-4728-4C29-B688-250444A38733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39985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09284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E3DED1"/>
                </a:solidFill>
              </a:rPr>
              <a:pPr/>
              <a:t>29.05.2019</a:t>
            </a:fld>
            <a:endParaRPr lang="ru-RU">
              <a:solidFill>
                <a:srgbClr val="E3DED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E3DED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E3DED1"/>
                </a:solidFill>
              </a:rPr>
              <a:pPr/>
              <a:t>‹#›</a:t>
            </a:fld>
            <a:endParaRPr lang="ru-RU">
              <a:solidFill>
                <a:srgbClr val="E3DED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919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0B15-2AE7-4B00-964A-678642D94D7C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92E1-CA6A-4370-9072-386D7095DD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0234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0B15-2AE7-4B00-964A-678642D94D7C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92E1-CA6A-4370-9072-386D7095DD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45393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0B15-2AE7-4B00-964A-678642D94D7C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92E1-CA6A-4370-9072-386D7095DD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74419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0B15-2AE7-4B00-964A-678642D94D7C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C92E1-CA6A-4370-9072-386D7095DD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2663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803" y="254834"/>
            <a:ext cx="11617377" cy="11542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morning" dir="t"/>
            </a:scene3d>
            <a:sp3d extrusionH="57150" contourW="12700" prstMaterial="softEdge">
              <a:bevelT w="38100" h="38100"/>
              <a:contourClr>
                <a:srgbClr val="3C3B1D"/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9803" y="1543987"/>
            <a:ext cx="11617377" cy="4632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0B15-2AE7-4B00-964A-678642D94D7C}" type="datetimeFigureOut">
              <a:rPr lang="ru-RU" smtClean="0"/>
              <a:pPr/>
              <a:t>29.05.2019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C92E1-CA6A-4370-9072-386D7095DD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154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2" r:id="rId12"/>
  </p:sldLayoutIdLst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F6C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455F51"/>
                </a:solidFill>
              </a:rPr>
              <a:pPr/>
              <a:t>29.05.2019</a:t>
            </a:fld>
            <a:endParaRPr lang="ru-RU">
              <a:solidFill>
                <a:srgbClr val="455F5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455F51"/>
                </a:solidFill>
              </a:rPr>
              <a:pPr/>
              <a:t>‹#›</a:t>
            </a:fld>
            <a:endParaRPr lang="ru-RU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1495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455F51"/>
                </a:solidFill>
              </a:rPr>
              <a:pPr/>
              <a:t>29.05.2019</a:t>
            </a:fld>
            <a:endParaRPr lang="ru-RU">
              <a:solidFill>
                <a:srgbClr val="455F5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455F51"/>
                </a:solidFill>
              </a:rPr>
              <a:pPr/>
              <a:t>‹#›</a:t>
            </a:fld>
            <a:endParaRPr lang="ru-RU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5752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455F51"/>
                </a:solidFill>
              </a:rPr>
              <a:pPr/>
              <a:t>29.05.2019</a:t>
            </a:fld>
            <a:endParaRPr lang="ru-RU">
              <a:solidFill>
                <a:srgbClr val="455F5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455F51"/>
                </a:solidFill>
              </a:rPr>
              <a:pPr/>
              <a:t>‹#›</a:t>
            </a:fld>
            <a:endParaRPr lang="ru-RU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19625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BC8124C9-4728-4C29-B688-250444A38733}" type="datetimeFigureOut">
              <a:rPr lang="ru-RU" smtClean="0">
                <a:solidFill>
                  <a:srgbClr val="455F51"/>
                </a:solidFill>
              </a:rPr>
              <a:pPr/>
              <a:t>29.05.2019</a:t>
            </a:fld>
            <a:endParaRPr lang="ru-RU">
              <a:solidFill>
                <a:srgbClr val="455F5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ru-RU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C7529965-B30D-4696-B063-A49B8A1EEC72}" type="slidenum">
              <a:rPr lang="ru-RU" smtClean="0">
                <a:solidFill>
                  <a:srgbClr val="455F51"/>
                </a:solidFill>
              </a:rPr>
              <a:pPr/>
              <a:t>‹#›</a:t>
            </a:fld>
            <a:endParaRPr lang="ru-RU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81070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sdoms.one/aforizmi_elizabet_gilbert.html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4775" y="2443397"/>
            <a:ext cx="11482463" cy="66556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Муниципальное автономное учреждение дополнительного образования детей г. Хабаровска «Дворец творчества детей и молодёжи «Северное сияние»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4776" y="3446586"/>
            <a:ext cx="7504995" cy="263942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Краевая инновационная площадка</a:t>
            </a:r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Формирование семейных ценностей обучающихся в детско-взрослом сообществе культурно-досуговой направленности на жилмассиве Краснофлотского района г. Хабаровска</a:t>
            </a:r>
            <a:endParaRPr lang="ru-RU" sz="2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Без назва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76104" y="3106592"/>
            <a:ext cx="4013910" cy="3394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826063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680281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5" y="157656"/>
            <a:ext cx="8671035" cy="65032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70579" y="225319"/>
            <a:ext cx="299544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Times New Roman" panose="02020603050405020304" pitchFamily="18" charset="0"/>
              </a:rPr>
              <a:t>Есть чудное выражение - умение из ничего сделать конфетку. Это искусство приготовить пир из нехитрой снеди, созвать пару друзей и устроить грандиозный праздник. На это способен не только богач, но любой, у кого есть талант быть счастливым.</a:t>
            </a:r>
          </a:p>
          <a:p>
            <a:pPr algn="r"/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hlinkClick r:id="rId3"/>
            </a:endParaRPr>
          </a:p>
          <a:p>
            <a:pPr algn="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hlinkClick r:id="rId3"/>
              </a:rPr>
              <a:t>Элизабет </a:t>
            </a: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hlinkClick r:id="rId3"/>
              </a:rPr>
              <a:t>Гилберт</a:t>
            </a:r>
            <a:r>
              <a:rPr lang="ru-RU" sz="2400" dirty="0">
                <a:solidFill>
                  <a:srgbClr val="A65A00"/>
                </a:solidFill>
                <a:latin typeface="Times New Roman" panose="02020603050405020304" pitchFamily="18" charset="0"/>
                <a:hlinkClick r:id="rId3"/>
              </a:rPr>
              <a:t/>
            </a:r>
            <a:br>
              <a:rPr lang="ru-RU" sz="2400" dirty="0">
                <a:solidFill>
                  <a:srgbClr val="A65A00"/>
                </a:solidFill>
                <a:latin typeface="Times New Roman" panose="02020603050405020304" pitchFamily="18" charset="0"/>
                <a:hlinkClick r:id="rId3"/>
              </a:rPr>
            </a:b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42270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288883" y="254343"/>
            <a:ext cx="3449370" cy="298729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Агентство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«Праздник   придёт - гостей приведёт»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656" y="3172279"/>
            <a:ext cx="120343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</a:t>
            </a:r>
            <a:r>
              <a:rPr lang="ru-RU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условий для формирования </a:t>
            </a:r>
            <a:r>
              <a:rPr lang="ru-RU" sz="2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семейных ценностей через организацию культурно-досуговой деятельности, </a:t>
            </a:r>
            <a:r>
              <a:rPr lang="ru-RU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</a:t>
            </a:r>
            <a:r>
              <a:rPr lang="ru-RU" sz="2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совместного развивающего </a:t>
            </a:r>
            <a:r>
              <a:rPr lang="ru-RU" sz="2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досуга </a:t>
            </a:r>
            <a:r>
              <a:rPr lang="ru-RU" sz="27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детей, родителей и педагогов, а также укрепление института семьи на базе реализации традиционных праздничных мероприятий.</a:t>
            </a:r>
            <a:endParaRPr lang="ru-RU" sz="27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945" y="5051225"/>
            <a:ext cx="5823606" cy="15982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91390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415006" y="1844565"/>
            <a:ext cx="3420455" cy="286326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Агентство</a:t>
            </a:r>
          </a:p>
          <a:p>
            <a:pPr algn="ctr"/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«Праздник   придёт - гостей приведёт»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772434" y="1797268"/>
            <a:ext cx="2201254" cy="20495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март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Праздничная концертная программа, посвященная международному женскому дню 8 Марта «Весна, любовь и музыка»</a:t>
            </a:r>
          </a:p>
        </p:txBody>
      </p:sp>
      <p:sp>
        <p:nvSpPr>
          <p:cNvPr id="6" name="Овал 5"/>
          <p:cNvSpPr/>
          <p:nvPr/>
        </p:nvSpPr>
        <p:spPr>
          <a:xfrm>
            <a:off x="3201724" y="3745555"/>
            <a:ext cx="2201254" cy="20495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январь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Торжественное мероприятие, посвященное </a:t>
            </a:r>
            <a:endParaRPr lang="ru-RU" sz="1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30-летию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Туристско-краеведческой студии «Вымпел»</a:t>
            </a:r>
          </a:p>
        </p:txBody>
      </p:sp>
      <p:sp>
        <p:nvSpPr>
          <p:cNvPr id="9" name="Овал 8"/>
          <p:cNvSpPr/>
          <p:nvPr/>
        </p:nvSpPr>
        <p:spPr>
          <a:xfrm>
            <a:off x="5111649" y="4456507"/>
            <a:ext cx="2201254" cy="20495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январь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Творческий новогодний 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«Волшебные ягоды»</a:t>
            </a:r>
          </a:p>
        </p:txBody>
      </p:sp>
      <p:sp>
        <p:nvSpPr>
          <p:cNvPr id="7" name="Овал 6"/>
          <p:cNvSpPr/>
          <p:nvPr/>
        </p:nvSpPr>
        <p:spPr>
          <a:xfrm>
            <a:off x="6875722" y="3520271"/>
            <a:ext cx="2178940" cy="20495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декабрь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Новогодняя детская театрализованная сказка «Белоснежка и семь гномов»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276779" y="1636296"/>
            <a:ext cx="2201254" cy="20495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ноябрь</a:t>
            </a:r>
          </a:p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Праздничная концертная программа,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посвященная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Дню матери «Дороже нет на свете…», </a:t>
            </a:r>
          </a:p>
        </p:txBody>
      </p:sp>
      <p:sp>
        <p:nvSpPr>
          <p:cNvPr id="11" name="Овал 10"/>
          <p:cNvSpPr/>
          <p:nvPr/>
        </p:nvSpPr>
        <p:spPr>
          <a:xfrm>
            <a:off x="3960766" y="253319"/>
            <a:ext cx="2251510" cy="206346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апрель</a:t>
            </a:r>
          </a:p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Творческий проект «Северное сияние» – семейное благосостояние»: Отчетный театрализованный концерт «Барон Мюнхгаузен</a:t>
            </a:r>
            <a:endParaRPr lang="ru-RU" sz="13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057578" y="191006"/>
            <a:ext cx="2201254" cy="204951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октябрь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Семейный праздник «Здесь и сейчас, здесь и всегда – вместе!»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0418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803" y="269824"/>
            <a:ext cx="11617377" cy="125917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Торжественное мероприятие, посвященное </a:t>
            </a:r>
            <a:b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30-летию Туристско-краеведческой студии «Вымпел»</a:t>
            </a:r>
            <a:b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Users\user1\Documents\image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46335"/>
            <a:ext cx="6123650" cy="3911665"/>
          </a:xfrm>
          <a:prstGeom prst="rect">
            <a:avLst/>
          </a:prstGeom>
          <a:noFill/>
        </p:spPr>
      </p:pic>
      <p:pic>
        <p:nvPicPr>
          <p:cNvPr id="1027" name="Picture 3" descr="C:\Users\user1\Documents\image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6317" y="1364106"/>
            <a:ext cx="6385683" cy="391243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user1\Documents\imag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8579"/>
          <a:stretch>
            <a:fillRect/>
          </a:stretch>
        </p:blipFill>
        <p:spPr bwMode="auto">
          <a:xfrm>
            <a:off x="239842" y="202367"/>
            <a:ext cx="11767279" cy="64757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93426"/>
            <a:ext cx="6090510" cy="3867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93" y="191352"/>
            <a:ext cx="5685361" cy="333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54" y="3521968"/>
            <a:ext cx="5936566" cy="333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3611064"/>
            <a:ext cx="5889243" cy="3246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406292"/>
            <a:ext cx="12289365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 МАРТА 2019 ГОДА – </a:t>
            </a:r>
          </a:p>
          <a:p>
            <a:pPr algn="ctr"/>
            <a:r>
              <a:rPr lang="ru-RU" sz="3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ВЕСЕННИЙ ПРАЗДНИК </a:t>
            </a:r>
          </a:p>
          <a:p>
            <a:pPr algn="ctr"/>
            <a:r>
              <a:rPr lang="ru-RU" sz="3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«ВЕСНА, ЛЮБОВЬ И МУЗЫКА»</a:t>
            </a:r>
            <a:endParaRPr lang="ru-RU" sz="3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7767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803" y="254833"/>
            <a:ext cx="6310859" cy="2743200"/>
          </a:xfrm>
        </p:spPr>
        <p:txBody>
          <a:bodyPr>
            <a:normAutofit/>
          </a:bodyPr>
          <a:lstStyle/>
          <a:p>
            <a:r>
              <a:rPr lang="ru-RU" dirty="0" smtClean="0"/>
              <a:t>Театрализованное представление «Приключение барона </a:t>
            </a:r>
            <a:r>
              <a:rPr lang="ru-RU" dirty="0" err="1" smtClean="0"/>
              <a:t>Мюнхаузена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Рисунок 2" descr="IMG_9178.JPG"/>
          <p:cNvPicPr>
            <a:picLocks noChangeAspect="1"/>
          </p:cNvPicPr>
          <p:nvPr/>
        </p:nvPicPr>
        <p:blipFill>
          <a:blip r:embed="rId2" cstate="print"/>
          <a:srcRect t="15016"/>
          <a:stretch>
            <a:fillRect/>
          </a:stretch>
        </p:blipFill>
        <p:spPr>
          <a:xfrm>
            <a:off x="6730583" y="3806016"/>
            <a:ext cx="4751883" cy="2692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9191.JPG"/>
          <p:cNvPicPr>
            <a:picLocks noChangeAspect="1"/>
          </p:cNvPicPr>
          <p:nvPr/>
        </p:nvPicPr>
        <p:blipFill>
          <a:blip r:embed="rId3" cstate="print"/>
          <a:srcRect b="13018"/>
          <a:stretch>
            <a:fillRect/>
          </a:stretch>
        </p:blipFill>
        <p:spPr>
          <a:xfrm>
            <a:off x="6498843" y="433881"/>
            <a:ext cx="5378364" cy="3118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91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9529" y="3043003"/>
            <a:ext cx="5156616" cy="343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92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1849" y="311045"/>
            <a:ext cx="4194748" cy="6292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9201.JPG"/>
          <p:cNvPicPr>
            <a:picLocks noChangeAspect="1"/>
          </p:cNvPicPr>
          <p:nvPr/>
        </p:nvPicPr>
        <p:blipFill>
          <a:blip r:embed="rId3" cstate="print"/>
          <a:srcRect t="37815"/>
          <a:stretch>
            <a:fillRect/>
          </a:stretch>
        </p:blipFill>
        <p:spPr>
          <a:xfrm>
            <a:off x="5996065" y="4197247"/>
            <a:ext cx="5333375" cy="2211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92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0879" y="504252"/>
            <a:ext cx="5033572" cy="3355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9433.JPG"/>
          <p:cNvPicPr>
            <a:picLocks noChangeAspect="1"/>
          </p:cNvPicPr>
          <p:nvPr/>
        </p:nvPicPr>
        <p:blipFill>
          <a:blip r:embed="rId2" cstate="print"/>
          <a:srcRect t="20765"/>
          <a:stretch>
            <a:fillRect/>
          </a:stretch>
        </p:blipFill>
        <p:spPr>
          <a:xfrm>
            <a:off x="-1601" y="229559"/>
            <a:ext cx="12193601" cy="6441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Целевая группа реализации проекта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4400" dirty="0" smtClean="0">
                <a:latin typeface="Georgia" pitchFamily="18" charset="0"/>
                <a:cs typeface="Times New Roman" pitchFamily="18" charset="0"/>
              </a:rPr>
              <a:t>Обучающиеся их родители, педагогические работники «ДТДиМ» </a:t>
            </a:r>
          </a:p>
          <a:p>
            <a:r>
              <a:rPr lang="ru-RU" sz="4400" dirty="0" smtClean="0">
                <a:latin typeface="Georgia" pitchFamily="18" charset="0"/>
                <a:cs typeface="Times New Roman" pitchFamily="18" charset="0"/>
              </a:rPr>
              <a:t>Социальные партеры </a:t>
            </a:r>
          </a:p>
          <a:p>
            <a:r>
              <a:rPr lang="ru-RU" sz="4400" dirty="0" smtClean="0">
                <a:latin typeface="Georgia" pitchFamily="18" charset="0"/>
                <a:cs typeface="Times New Roman" pitchFamily="18" charset="0"/>
              </a:rPr>
              <a:t>Жители Краснофлотского района  г. Хабаровска.</a:t>
            </a:r>
          </a:p>
          <a:p>
            <a:endParaRPr lang="ru-RU" sz="44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5309" y="440614"/>
            <a:ext cx="1166648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0000"/>
                </a:solidFill>
              </a:rPr>
              <a:t>Вывод: </a:t>
            </a:r>
            <a:r>
              <a:rPr lang="ru-RU" sz="2400" dirty="0" smtClean="0">
                <a:solidFill>
                  <a:srgbClr val="000000"/>
                </a:solidFill>
              </a:rPr>
              <a:t>Все культурно-досуговые, воспитательные и массовые мероприятия, запланированные в рамках работы </a:t>
            </a:r>
            <a:r>
              <a:rPr lang="ru-RU" sz="2400" dirty="0" smtClean="0">
                <a:solidFill>
                  <a:srgbClr val="FF0000"/>
                </a:solidFill>
              </a:rPr>
              <a:t>Агентства «Праздник придёт – гостей приведет»</a:t>
            </a:r>
            <a:r>
              <a:rPr lang="ru-RU" sz="2400" dirty="0" smtClean="0">
                <a:solidFill>
                  <a:srgbClr val="000000"/>
                </a:solidFill>
              </a:rPr>
              <a:t> прошли согласно плану деятельности. Ожидаемыми результатами в результате организации мероприятий стали: обеспечение </a:t>
            </a:r>
            <a:r>
              <a:rPr lang="ru-RU" sz="2400" dirty="0">
                <a:solidFill>
                  <a:srgbClr val="000000"/>
                </a:solidFill>
              </a:rPr>
              <a:t>взаимодействия родителей и детей в тесном сотрудничестве </a:t>
            </a:r>
            <a:r>
              <a:rPr lang="ru-RU" sz="2400" dirty="0" smtClean="0">
                <a:solidFill>
                  <a:srgbClr val="000000"/>
                </a:solidFill>
              </a:rPr>
              <a:t>с Дворцом творчества детей и молодежи, </a:t>
            </a:r>
            <a:r>
              <a:rPr lang="ru-RU" sz="2400" dirty="0">
                <a:solidFill>
                  <a:srgbClr val="000000"/>
                </a:solidFill>
              </a:rPr>
              <a:t>формирование активной жизненной позиции </a:t>
            </a:r>
            <a:r>
              <a:rPr lang="ru-RU" sz="2400" dirty="0" smtClean="0">
                <a:solidFill>
                  <a:srgbClr val="000000"/>
                </a:solidFill>
              </a:rPr>
              <a:t>обучающихся; </a:t>
            </a:r>
            <a:r>
              <a:rPr lang="ru-RU" sz="2400" dirty="0">
                <a:solidFill>
                  <a:srgbClr val="000000"/>
                </a:solidFill>
              </a:rPr>
              <a:t>организация активного семейного досуга детей и родителей</a:t>
            </a:r>
            <a:r>
              <a:rPr lang="ru-RU" sz="2400" dirty="0" smtClean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ru-RU" sz="2400" dirty="0" smtClean="0">
                <a:solidFill>
                  <a:srgbClr val="000000"/>
                </a:solidFill>
              </a:rPr>
              <a:t> Организация </a:t>
            </a:r>
            <a:r>
              <a:rPr lang="ru-RU" sz="2400" dirty="0">
                <a:solidFill>
                  <a:srgbClr val="000000"/>
                </a:solidFill>
              </a:rPr>
              <a:t>и проведение совместных развлечений и праздников для родителей </a:t>
            </a:r>
            <a:r>
              <a:rPr lang="ru-RU" sz="2400" dirty="0" smtClean="0">
                <a:solidFill>
                  <a:srgbClr val="000000"/>
                </a:solidFill>
              </a:rPr>
              <a:t>и обучающихся Дворца творчества – </a:t>
            </a:r>
            <a:r>
              <a:rPr lang="ru-RU" sz="2400" dirty="0">
                <a:solidFill>
                  <a:srgbClr val="000000"/>
                </a:solidFill>
              </a:rPr>
              <a:t>не только форма отдыха, но и мощное средство опосредованного воспитания и образования. В </a:t>
            </a:r>
            <a:r>
              <a:rPr lang="ru-RU" sz="2400" dirty="0" smtClean="0">
                <a:solidFill>
                  <a:srgbClr val="000000"/>
                </a:solidFill>
              </a:rPr>
              <a:t>совместных мероприятиях отражаются</a:t>
            </a:r>
            <a:r>
              <a:rPr lang="ru-RU" sz="2400" dirty="0">
                <a:solidFill>
                  <a:srgbClr val="000000"/>
                </a:solidFill>
              </a:rPr>
              <a:t>  интересы, потребности, способности, эмоции, характер и в равной степени культивируются </a:t>
            </a:r>
            <a:r>
              <a:rPr lang="ru-RU" sz="2400" dirty="0" smtClean="0">
                <a:solidFill>
                  <a:srgbClr val="000000"/>
                </a:solidFill>
              </a:rPr>
              <a:t>семейные ценности и традиции.</a:t>
            </a:r>
            <a:endParaRPr lang="ru-RU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06778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3853" y="510988"/>
            <a:ext cx="8222553" cy="2054535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Детско-взрослое сообщество 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Творческая лаборатория 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«Семьёй дорожить- счастливым, 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успешным </a:t>
            </a:r>
            <a:r>
              <a:rPr lang="ru-RU" dirty="0">
                <a:solidFill>
                  <a:srgbClr val="FF0000"/>
                </a:solidFill>
              </a:rPr>
              <a:t>быть»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782" b="89932" l="9979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61" t="36037" r="10964" b="19668"/>
          <a:stretch/>
        </p:blipFill>
        <p:spPr bwMode="auto">
          <a:xfrm>
            <a:off x="2926976" y="2617436"/>
            <a:ext cx="6024282" cy="3716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Дворец\Videos\Desktop\Краевой семинар 27.02.19\Эмблема ДТДиМ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582" y="256673"/>
            <a:ext cx="2934784" cy="2934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321616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0759" y="666427"/>
            <a:ext cx="9716421" cy="1332853"/>
          </a:xfrm>
        </p:spPr>
        <p:txBody>
          <a:bodyPr>
            <a:normAutofit fontScale="90000"/>
          </a:bodyPr>
          <a:lstStyle/>
          <a:p>
            <a:pPr lvl="0"/>
            <a:r>
              <a:rPr lang="ru-RU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br>
              <a:rPr lang="ru-RU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ДВС  - </a:t>
            </a:r>
            <a:r>
              <a:rPr lang="ru-RU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Творческая лаборатория «Семьёй дорожить - счастливым, </a:t>
            </a:r>
            <a:br>
              <a:rPr lang="ru-RU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успешным быть» </a:t>
            </a:r>
            <a:br>
              <a:rPr lang="ru-RU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4800" i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i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i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300038" y="2092270"/>
          <a:ext cx="11617326" cy="4500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435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737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6117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Georgia" pitchFamily="18" charset="0"/>
                        </a:rPr>
                        <a:t>Событийные мероприятия</a:t>
                      </a:r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Georgia" pitchFamily="18" charset="0"/>
                        </a:rPr>
                        <a:t>Сроки проведения</a:t>
                      </a:r>
                      <a:endParaRPr lang="ru-RU" sz="2400" dirty="0">
                        <a:latin typeface="Georg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0807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Викторина «Край родной, Дальневосточный»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Октябрь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3081">
                <a:tc>
                  <a:txBody>
                    <a:bodyPr/>
                    <a:lstStyle/>
                    <a:p>
                      <a:r>
                        <a:rPr lang="ru-RU" sz="2000" b="1" kern="1200" dirty="0" err="1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Квест</a:t>
                      </a:r>
                      <a:r>
                        <a:rPr lang="ru-RU" sz="2000" b="1" kern="1200" baseline="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«Гордость города, страны – Краснофлотский – это МЫ»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Декабрь 2018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83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«Лучший кружковец»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Январь-февраль 2018-2019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5409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Фотовыставка</a:t>
                      </a:r>
                      <a:r>
                        <a:rPr lang="ru-RU" sz="2000" b="1" kern="1200" baseline="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«Зимние забавы»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Декабрь-</a:t>
                      </a:r>
                      <a:r>
                        <a:rPr lang="ru-RU" sz="2000" b="1" kern="1200" baseline="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январь 2018-2019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8366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Фотовыставка</a:t>
                      </a:r>
                      <a:r>
                        <a:rPr lang="ru-RU" sz="2000" b="1" kern="1200" baseline="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2000" b="1" kern="1200" dirty="0" err="1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Жилмассив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в красках»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Март-май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8366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Клуб «Семья  -моё богатство»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Апрель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8" name="Рисунок 7" descr="школа-лидер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142" y="197603"/>
            <a:ext cx="2273085" cy="17048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148423" y="2173959"/>
            <a:ext cx="1911643" cy="1828121"/>
          </a:xfrm>
          <a:prstGeom prst="ellipse">
            <a:avLst/>
          </a:prstGeom>
          <a:solidFill>
            <a:srgbClr val="99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Georgia" pitchFamily="18" charset="0"/>
              </a:rPr>
              <a:t>«День Семьи»</a:t>
            </a:r>
          </a:p>
          <a:p>
            <a:pPr algn="ctr"/>
            <a:r>
              <a:rPr lang="ru-RU" sz="1400" b="1" dirty="0">
                <a:latin typeface="Georgia" pitchFamily="18" charset="0"/>
              </a:rPr>
              <a:t>В рамках международного дня семьи</a:t>
            </a:r>
          </a:p>
        </p:txBody>
      </p:sp>
      <p:sp>
        <p:nvSpPr>
          <p:cNvPr id="16" name="Овал 15"/>
          <p:cNvSpPr/>
          <p:nvPr/>
        </p:nvSpPr>
        <p:spPr>
          <a:xfrm>
            <a:off x="5173953" y="4901784"/>
            <a:ext cx="2141247" cy="1850264"/>
          </a:xfrm>
          <a:prstGeom prst="ellipse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Georgia" pitchFamily="18" charset="0"/>
              </a:rPr>
              <a:t>Викторина «Край родной, Дальневосточный».</a:t>
            </a:r>
            <a:endParaRPr lang="ru-RU" sz="1400" b="1" dirty="0">
              <a:solidFill>
                <a:srgbClr val="FFFF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7756627" y="3078434"/>
            <a:ext cx="1883603" cy="1770951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Georgia" pitchFamily="18" charset="0"/>
              </a:rPr>
              <a:t>Фотовыставка «</a:t>
            </a:r>
            <a:r>
              <a:rPr lang="ru-RU" sz="1200" b="1" dirty="0" err="1" smtClean="0">
                <a:solidFill>
                  <a:schemeClr val="tx1"/>
                </a:solidFill>
                <a:latin typeface="Georgia" pitchFamily="18" charset="0"/>
              </a:rPr>
              <a:t>Жилмассив</a:t>
            </a:r>
            <a:r>
              <a:rPr lang="ru-RU" sz="1200" b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r>
              <a:rPr lang="ru-RU" sz="1200" b="1" dirty="0">
                <a:solidFill>
                  <a:schemeClr val="tx1"/>
                </a:solidFill>
                <a:latin typeface="Georgia" pitchFamily="18" charset="0"/>
              </a:rPr>
              <a:t>в красках»</a:t>
            </a:r>
          </a:p>
          <a:p>
            <a:pPr algn="ctr"/>
            <a:r>
              <a:rPr lang="ru-RU" sz="1200" b="1" dirty="0" smtClean="0">
                <a:latin typeface="Georgia" pitchFamily="18" charset="0"/>
              </a:rPr>
              <a:t>»</a:t>
            </a:r>
            <a:endParaRPr lang="ru-RU" sz="12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908186" y="1619675"/>
            <a:ext cx="3925643" cy="3372050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Творческая лаборатория «Семьёй дорожить - счастливым, </a:t>
            </a:r>
            <a:b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</a:br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успешным быть»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2339572" y="3777521"/>
            <a:ext cx="1977594" cy="183902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Georgia" pitchFamily="18" charset="0"/>
              </a:rPr>
              <a:t>«День Семьи»</a:t>
            </a:r>
          </a:p>
          <a:p>
            <a:pPr algn="ctr"/>
            <a:r>
              <a:rPr lang="ru-RU" sz="1400" b="1" dirty="0">
                <a:latin typeface="Georgia" pitchFamily="18" charset="0"/>
              </a:rPr>
              <a:t>В рамках международного дня семьи</a:t>
            </a:r>
          </a:p>
        </p:txBody>
      </p:sp>
      <p:sp>
        <p:nvSpPr>
          <p:cNvPr id="4" name="Овал 3"/>
          <p:cNvSpPr/>
          <p:nvPr/>
        </p:nvSpPr>
        <p:spPr>
          <a:xfrm>
            <a:off x="2753882" y="644578"/>
            <a:ext cx="2147902" cy="1964047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678931" y="-94454"/>
            <a:ext cx="215758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/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pPr algn="ctr"/>
            <a:r>
              <a:rPr lang="ru-RU" sz="1400" b="1" dirty="0" err="1" smtClean="0">
                <a:latin typeface="Georgia" pitchFamily="18" charset="0"/>
              </a:rPr>
              <a:t>Квест</a:t>
            </a:r>
            <a:endParaRPr lang="ru-RU" sz="1400" b="1" dirty="0">
              <a:latin typeface="Georgia" pitchFamily="18" charset="0"/>
            </a:endParaRPr>
          </a:p>
          <a:p>
            <a:pPr algn="ctr"/>
            <a:r>
              <a:rPr lang="ru-RU" sz="1400" b="1" dirty="0">
                <a:latin typeface="Georgia" pitchFamily="18" charset="0"/>
              </a:rPr>
              <a:t>«Гордость города, страны – Краснофлотский – это МЫ»</a:t>
            </a:r>
          </a:p>
          <a:p>
            <a:endParaRPr lang="ru-RU" dirty="0" smtClean="0"/>
          </a:p>
          <a:p>
            <a:endParaRPr lang="ru-RU" sz="1400" dirty="0"/>
          </a:p>
        </p:txBody>
      </p:sp>
      <p:sp>
        <p:nvSpPr>
          <p:cNvPr id="9" name="Овал 8"/>
          <p:cNvSpPr/>
          <p:nvPr/>
        </p:nvSpPr>
        <p:spPr>
          <a:xfrm>
            <a:off x="6865983" y="4302176"/>
            <a:ext cx="2023185" cy="1948903"/>
          </a:xfrm>
          <a:prstGeom prst="ellipse">
            <a:avLst/>
          </a:prstGeom>
          <a:solidFill>
            <a:srgbClr val="FF99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atin typeface="Georgia" pitchFamily="18" charset="0"/>
              </a:rPr>
              <a:t>Чемпионат и первенство г.Хабаровска по спортивному туризму на лыжных дистанциях памяти </a:t>
            </a:r>
            <a:r>
              <a:rPr lang="ru-RU" sz="1100" b="1" dirty="0" err="1">
                <a:latin typeface="Georgia" pitchFamily="18" charset="0"/>
              </a:rPr>
              <a:t>А.А.Радина</a:t>
            </a:r>
            <a:endParaRPr lang="ru-RU" sz="1100" b="1" dirty="0">
              <a:latin typeface="Georgia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384649" y="464695"/>
            <a:ext cx="1934892" cy="1750544"/>
          </a:xfrm>
          <a:prstGeom prst="ellipse">
            <a:avLst/>
          </a:prstGeom>
          <a:gradFill flip="none" rotWithShape="1">
            <a:gsLst>
              <a:gs pos="0">
                <a:schemeClr val="accent2">
                  <a:satMod val="103000"/>
                  <a:lumMod val="102000"/>
                  <a:tint val="94000"/>
                </a:schemeClr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  <a:lin ang="16200000" scaled="1"/>
            <a:tileRect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Georgia" pitchFamily="18" charset="0"/>
              </a:rPr>
              <a:t>Фотовыставка</a:t>
            </a:r>
          </a:p>
          <a:p>
            <a:pPr algn="ctr"/>
            <a:r>
              <a:rPr lang="ru-RU" sz="1400" b="1" dirty="0">
                <a:latin typeface="Georgia" pitchFamily="18" charset="0"/>
              </a:rPr>
              <a:t>«Зимние забавы»</a:t>
            </a:r>
            <a:endParaRPr lang="ru-RU" sz="1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582890" y="240526"/>
            <a:ext cx="1922841" cy="167610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2060"/>
                </a:solidFill>
              </a:rPr>
              <a:t>Гражданско-патриотическая акция «Виктория»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10361" y="4691922"/>
            <a:ext cx="2055922" cy="1850264"/>
          </a:xfrm>
          <a:prstGeom prst="ellipse">
            <a:avLst/>
          </a:prstGeom>
          <a:solidFill>
            <a:srgbClr val="99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«Ярмарка </a:t>
            </a:r>
            <a:r>
              <a:rPr lang="ru-RU" b="1" dirty="0">
                <a:latin typeface="Georgia" pitchFamily="18" charset="0"/>
              </a:rPr>
              <a:t>народов </a:t>
            </a:r>
            <a:r>
              <a:rPr lang="ru-RU" b="1" dirty="0" smtClean="0">
                <a:latin typeface="Georgia" pitchFamily="18" charset="0"/>
              </a:rPr>
              <a:t>мира»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7552356" y="1379095"/>
            <a:ext cx="2086319" cy="1993739"/>
          </a:xfrm>
          <a:prstGeom prst="ellipse">
            <a:avLst/>
          </a:prstGeom>
          <a:solidFill>
            <a:srgbClr val="99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Georgia" pitchFamily="18" charset="0"/>
              </a:rPr>
              <a:t>«Война и дети» встреча с детьми войны</a:t>
            </a:r>
          </a:p>
        </p:txBody>
      </p:sp>
    </p:spTree>
    <p:extLst>
      <p:ext uri="{BB962C8B-B14F-4D97-AF65-F5344CB8AC3E}">
        <p14:creationId xmlns="" xmlns:p14="http://schemas.microsoft.com/office/powerpoint/2010/main" val="177135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4" y="228967"/>
            <a:ext cx="4805051" cy="270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БАЛУЕВА\мероприятия\2019\02 ФЕВРАЛЬ\04-13.02 .ЛУЧШИЙ ДВОРЦОВЕЦ\100CANON\DSC09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99" y="2929556"/>
            <a:ext cx="4606977" cy="2591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752" y="4301750"/>
            <a:ext cx="4095578" cy="230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4" y="3763901"/>
            <a:ext cx="4317083" cy="2878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:\Users\user\Desktop\БАЛУЕВА\мероприятия\2018\12 ДЕКАБРЬ\01.12 КВЕСТ\фото семинар семья\IMG_84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785" y="0"/>
            <a:ext cx="5361215" cy="35741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05026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БАЛУЕВА\мероприятия\2018\12 ДЕКАБРЬ\01.12 КВЕСТ\фото семинар семья\IMG_8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04" y="3247675"/>
            <a:ext cx="4624340" cy="30828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user\Desktop\БАЛУЕВА\мероприятия\2018\12 ДЕКАБРЬ\01.12 КВЕСТ\фото семинар семья\IMG_85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24" y="288116"/>
            <a:ext cx="4439338" cy="29595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БАЛУЕВА\мероприятия\2018\12 ДЕКАБРЬ\01.12 КВЕСТ\фото семинар семья\IMG_84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339" y="440530"/>
            <a:ext cx="4788023" cy="31920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user\Desktop\БАЛУЕВА\мероприятия\2018\12 ДЕКАБРЬ\01.12 КВЕСТ\фото семинар семья\IMG_84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729" y="3486662"/>
            <a:ext cx="4665709" cy="31104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19709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804" y="269823"/>
            <a:ext cx="5411448" cy="91440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«Моя </a:t>
            </a:r>
            <a:r>
              <a:rPr lang="ru-RU" dirty="0" err="1" smtClean="0"/>
              <a:t>семья-моё</a:t>
            </a:r>
            <a:r>
              <a:rPr lang="ru-RU" dirty="0" smtClean="0"/>
              <a:t> богатство»</a:t>
            </a:r>
            <a:endParaRPr lang="ru-RU" dirty="0"/>
          </a:p>
        </p:txBody>
      </p:sp>
      <p:pic>
        <p:nvPicPr>
          <p:cNvPr id="5" name="Содержимое 4" descr="3c4c9b68-4efc-42cb-9eea-e2778edfa5f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17808"/>
          <a:stretch>
            <a:fillRect/>
          </a:stretch>
        </p:blipFill>
        <p:spPr>
          <a:xfrm>
            <a:off x="4339300" y="3492710"/>
            <a:ext cx="5384800" cy="3147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4f8bd18c-6593-4957-8932-4426d8c84a3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-2661" r="7985"/>
          <a:stretch>
            <a:fillRect/>
          </a:stretch>
        </p:blipFill>
        <p:spPr>
          <a:xfrm rot="5400000">
            <a:off x="7117822" y="-941171"/>
            <a:ext cx="3732551" cy="6034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73074282-8ac9-4ec9-b971-67d11f5dd9c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9976" y="1603948"/>
            <a:ext cx="4082518" cy="5254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997" y="1514627"/>
            <a:ext cx="9604438" cy="389324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25639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 14"/>
          <p:cNvSpPr/>
          <p:nvPr/>
        </p:nvSpPr>
        <p:spPr>
          <a:xfrm rot="21039369">
            <a:off x="186701" y="2739689"/>
            <a:ext cx="3107406" cy="16217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Музейная квест- игра «Тайна музея» 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8615772" y="970338"/>
            <a:ext cx="3381216" cy="24005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Интеграция объединений </a:t>
            </a:r>
            <a:r>
              <a:rPr lang="ru-RU" dirty="0" smtClean="0"/>
              <a:t>«</a:t>
            </a:r>
            <a:r>
              <a:rPr lang="ru-RU" dirty="0" err="1" smtClean="0"/>
              <a:t>Бамбини</a:t>
            </a:r>
            <a:r>
              <a:rPr lang="ru-RU" dirty="0" smtClean="0"/>
              <a:t>» </a:t>
            </a:r>
            <a:r>
              <a:rPr lang="ru-RU" dirty="0"/>
              <a:t>и «Дизайн +» </a:t>
            </a:r>
            <a:r>
              <a:rPr lang="ru-RU" dirty="0" smtClean="0"/>
              <a:t>«Цвет настроения нежный»  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4355025" y="1813301"/>
            <a:ext cx="3347634" cy="3115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i="1">
                <a:ln w="10160">
                  <a:solidFill>
                    <a:prstClr val="white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Студия</a:t>
            </a:r>
          </a:p>
          <a:p>
            <a:pPr lvl="0" algn="ctr"/>
            <a:r>
              <a:rPr 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«Лайф-хаки или полезные советы»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586785" y="294225"/>
            <a:ext cx="2603715" cy="243323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 мастер – класс</a:t>
            </a:r>
            <a:endParaRPr lang="ru-RU" sz="1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«Лайфхаки и полезные советы» </a:t>
            </a:r>
            <a:endParaRPr lang="ru-RU" b="1" dirty="0"/>
          </a:p>
        </p:txBody>
      </p:sp>
      <p:sp>
        <p:nvSpPr>
          <p:cNvPr id="6" name="Овал 5"/>
          <p:cNvSpPr/>
          <p:nvPr/>
        </p:nvSpPr>
        <p:spPr>
          <a:xfrm>
            <a:off x="7098226" y="2316996"/>
            <a:ext cx="2572717" cy="234799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/>
              <a:t>Празднично-игровая программа</a:t>
            </a:r>
          </a:p>
          <a:p>
            <a:pPr algn="r"/>
            <a:r>
              <a:rPr lang="ru-RU" dirty="0"/>
              <a:t>«Новогодний фейерверк»</a:t>
            </a:r>
          </a:p>
        </p:txBody>
      </p:sp>
      <p:sp>
        <p:nvSpPr>
          <p:cNvPr id="8" name="Овал 7"/>
          <p:cNvSpPr/>
          <p:nvPr/>
        </p:nvSpPr>
        <p:spPr>
          <a:xfrm>
            <a:off x="6346557" y="4211663"/>
            <a:ext cx="2464227" cy="216201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/>
              <a:t>Фотоконкурс </a:t>
            </a:r>
            <a:br>
              <a:rPr lang="ru-RU" dirty="0"/>
            </a:br>
            <a:r>
              <a:rPr lang="ru-RU" dirty="0"/>
              <a:t>«Моя семья-моё богатство</a:t>
            </a:r>
            <a:r>
              <a:rPr lang="ru-RU" dirty="0" smtClean="0"/>
              <a:t>»</a:t>
            </a:r>
          </a:p>
          <a:p>
            <a:pPr algn="r"/>
            <a:r>
              <a:rPr lang="ru-RU" dirty="0" smtClean="0"/>
              <a:t>Осень 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4386021" y="4349211"/>
            <a:ext cx="2417736" cy="230149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dirty="0"/>
              <a:t>Фотоконкурс </a:t>
            </a:r>
            <a:br>
              <a:rPr lang="ru-RU" dirty="0"/>
            </a:br>
            <a:r>
              <a:rPr lang="ru-RU" dirty="0"/>
              <a:t>«Моя семья-моё </a:t>
            </a:r>
            <a:r>
              <a:rPr lang="ru-RU" dirty="0" smtClean="0"/>
              <a:t>богатство»</a:t>
            </a:r>
          </a:p>
          <a:p>
            <a:pPr algn="r"/>
            <a:r>
              <a:rPr lang="ru-RU" dirty="0" smtClean="0"/>
              <a:t>«Зимние забавы» 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2611469" y="3170372"/>
            <a:ext cx="2479727" cy="261921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Фотоконкурс </a:t>
            </a:r>
            <a:br>
              <a:rPr lang="ru-RU" dirty="0"/>
            </a:br>
            <a:r>
              <a:rPr lang="ru-RU" dirty="0"/>
              <a:t>«Моя семья-моё богатство»</a:t>
            </a:r>
          </a:p>
          <a:p>
            <a:pPr algn="ctr"/>
            <a:r>
              <a:rPr lang="ru-RU" dirty="0" smtClean="0"/>
              <a:t>«Онлайн»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2692832" y="1371599"/>
            <a:ext cx="2355744" cy="251072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«</a:t>
            </a:r>
            <a:r>
              <a:rPr lang="ru-RU" dirty="0"/>
              <a:t>Мамы, папы, дочки, сыночки</a:t>
            </a:r>
            <a:r>
              <a:rPr lang="ru-RU" dirty="0" smtClean="0"/>
              <a:t>.» 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3351510" y="177797"/>
            <a:ext cx="2231760" cy="2178967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Мероприятие «Масленица пришла- веселье принесла» </a:t>
            </a:r>
          </a:p>
        </p:txBody>
      </p:sp>
      <p:sp>
        <p:nvSpPr>
          <p:cNvPr id="13" name="Овал 12"/>
          <p:cNvSpPr/>
          <p:nvPr/>
        </p:nvSpPr>
        <p:spPr>
          <a:xfrm>
            <a:off x="4862594" y="168542"/>
            <a:ext cx="2173647" cy="222255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Интеграция объединений «ХоббиГлинна» и «Дизайн +» «Новогодняя мастерская» </a:t>
            </a:r>
          </a:p>
        </p:txBody>
      </p:sp>
    </p:spTree>
    <p:extLst>
      <p:ext uri="{BB962C8B-B14F-4D97-AF65-F5344CB8AC3E}">
        <p14:creationId xmlns="" xmlns:p14="http://schemas.microsoft.com/office/powerpoint/2010/main" val="23353243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047" y="454335"/>
            <a:ext cx="10058400" cy="1371600"/>
          </a:xfrm>
        </p:spPr>
        <p:txBody>
          <a:bodyPr/>
          <a:lstStyle/>
          <a:p>
            <a:r>
              <a:rPr lang="ru-RU" dirty="0" smtClean="0"/>
              <a:t>Онлайн «Мастер- классы»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606" y="4128109"/>
            <a:ext cx="3533433" cy="18934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30" y="1632581"/>
            <a:ext cx="4213412" cy="2264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505" y="3611753"/>
            <a:ext cx="4782670" cy="25418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39" y="1632581"/>
            <a:ext cx="3305457" cy="17858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22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6871" y="497942"/>
            <a:ext cx="11600309" cy="577923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6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</a:p>
          <a:p>
            <a:pPr marL="0" indent="0">
              <a:buNone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Создание детско-взрослого сообщества культурно-досуговой направленности на жилмассиве для формирования семейных ценностей обучающихся (на примере Краснофлотского района)</a:t>
            </a:r>
          </a:p>
          <a:p>
            <a:pPr marL="0" lvl="0" indent="0">
              <a:buNone/>
            </a:pPr>
            <a:r>
              <a:rPr lang="ru-RU" sz="6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 Создание модели детско-взрослого сообщества культурно-досуговой направленности на жилмассиве по формированию семейных ценностей обучающихся (на примере Краснофлотского района);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 Разработка программно-методических, методических материалов в соответствии с моделью детско-взрослого сообщества культурно-досуговой направленности на жилмассиве по формированию семейных ценностей обучающихся;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6200" dirty="0" smtClean="0">
                <a:latin typeface="Times New Roman" pitchFamily="18" charset="0"/>
                <a:cs typeface="Times New Roman" pitchFamily="18" charset="0"/>
              </a:rPr>
              <a:t> Организация обмена опытом работы по реализации программы деятельности детско-взрослого сообщества культурно-досуговой направленности на жилмассиве по формированию семейных ценностей обучающихся.</a:t>
            </a:r>
          </a:p>
          <a:p>
            <a:endParaRPr lang="ru-RU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2399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Фотоконкурс </a:t>
            </a:r>
            <a:br>
              <a:rPr lang="ru-RU" dirty="0" smtClean="0"/>
            </a:br>
            <a:r>
              <a:rPr lang="ru-RU" dirty="0" smtClean="0"/>
              <a:t>«Моя семья-моё богатство»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773" y="1882588"/>
            <a:ext cx="2481301" cy="3509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2606487"/>
            <a:ext cx="2533650" cy="35838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847" y="2680536"/>
            <a:ext cx="2481301" cy="35098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880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1920081"/>
            <a:ext cx="4552950" cy="34147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435" y="656041"/>
            <a:ext cx="10058400" cy="1371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Мероприятие «Мамы, папы, дочки, сыночки.»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05" y="2616798"/>
            <a:ext cx="2533650" cy="3378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305" y="1645154"/>
            <a:ext cx="3205022" cy="24037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14" y="3787167"/>
            <a:ext cx="3210486" cy="24078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0618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Мероприятие «Масленица пришла- веселье принесла»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14194"/>
            <a:ext cx="3181350" cy="17895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4270429"/>
            <a:ext cx="3581400" cy="20145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0" y="4189466"/>
            <a:ext cx="3505200" cy="1971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2527354"/>
            <a:ext cx="4648200" cy="3486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39" y="854739"/>
            <a:ext cx="1730261" cy="30760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1843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415006" y="1844565"/>
            <a:ext cx="3420455" cy="286326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ДВС  - </a:t>
            </a:r>
            <a:r>
              <a:rPr lang="ru-RU" sz="20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Творческая мастерская «Добрая семья - прибавит разума-ума». </a:t>
            </a:r>
            <a:endParaRPr lang="ru-RU" sz="2000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772434" y="1797268"/>
            <a:ext cx="2201254" cy="2049516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  <a:latin typeface="Georgia" pitchFamily="18" charset="0"/>
              </a:rPr>
              <a:t>Творческая студии «</a:t>
            </a:r>
            <a:r>
              <a:rPr lang="ru-RU" sz="1400" b="1" dirty="0" err="1" smtClean="0">
                <a:solidFill>
                  <a:srgbClr val="FFFF00"/>
                </a:solidFill>
                <a:latin typeface="Georgia" pitchFamily="18" charset="0"/>
              </a:rPr>
              <a:t>Арт</a:t>
            </a:r>
            <a:r>
              <a:rPr lang="ru-RU" sz="1400" b="1" dirty="0" smtClean="0">
                <a:solidFill>
                  <a:srgbClr val="FFFF00"/>
                </a:solidFill>
                <a:latin typeface="Georgia" pitchFamily="18" charset="0"/>
              </a:rPr>
              <a:t> -позитив» </a:t>
            </a:r>
            <a:endParaRPr lang="ru-RU" sz="1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01724" y="3745555"/>
            <a:ext cx="2201254" cy="2049516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FFFF00"/>
                </a:solidFill>
                <a:latin typeface="Georgia" pitchFamily="18" charset="0"/>
              </a:rPr>
              <a:t>Фотовыставка «Моя </a:t>
            </a:r>
            <a:r>
              <a:rPr lang="ru-RU" sz="1400" b="1" dirty="0" err="1" smtClean="0">
                <a:solidFill>
                  <a:srgbClr val="FFFF00"/>
                </a:solidFill>
                <a:latin typeface="Georgia" pitchFamily="18" charset="0"/>
              </a:rPr>
              <a:t>семья-моё</a:t>
            </a:r>
            <a:r>
              <a:rPr lang="ru-RU" sz="1400" b="1" dirty="0" smtClean="0">
                <a:solidFill>
                  <a:srgbClr val="FFFF00"/>
                </a:solidFill>
                <a:latin typeface="Georgia" pitchFamily="18" charset="0"/>
              </a:rPr>
              <a:t> богатство» </a:t>
            </a:r>
            <a:endParaRPr lang="ru-RU" sz="1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5111649" y="4456507"/>
            <a:ext cx="2201254" cy="2049516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rgbClr val="FFFF00"/>
                </a:solidFill>
                <a:latin typeface="Georgia" pitchFamily="18" charset="0"/>
              </a:rPr>
              <a:t>Районный фестиваль-конкурс творчества «Добрая семья - прибавит разума-ума» </a:t>
            </a:r>
            <a:endParaRPr lang="ru-RU" sz="12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875722" y="3520271"/>
            <a:ext cx="2178940" cy="2049516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rgbClr val="FFFF00"/>
                </a:solidFill>
                <a:latin typeface="Georgia" pitchFamily="18" charset="0"/>
              </a:rPr>
              <a:t>Краевой телемарафон по оказанию помощи детям – инвалидам «Спешим творить добро» </a:t>
            </a:r>
            <a:endParaRPr lang="ru-RU" sz="12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276779" y="1636296"/>
            <a:ext cx="2201254" cy="2049516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FFFF00"/>
                </a:solidFill>
                <a:latin typeface="Georgia" pitchFamily="18" charset="0"/>
              </a:rPr>
              <a:t>«Весенний перезвон» </a:t>
            </a:r>
            <a:r>
              <a:rPr lang="ru-RU" sz="1400" b="1" dirty="0" err="1" smtClean="0">
                <a:solidFill>
                  <a:srgbClr val="FFFF00"/>
                </a:solidFill>
                <a:latin typeface="Georgia" pitchFamily="18" charset="0"/>
              </a:rPr>
              <a:t>конкурсно-игровая</a:t>
            </a:r>
            <a:r>
              <a:rPr lang="ru-RU" sz="1400" b="1" dirty="0" smtClean="0">
                <a:solidFill>
                  <a:srgbClr val="FFFF00"/>
                </a:solidFill>
                <a:latin typeface="Georgia" pitchFamily="18" charset="0"/>
              </a:rPr>
              <a:t> программа</a:t>
            </a:r>
            <a:endParaRPr lang="ru-RU" sz="1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960766" y="253319"/>
            <a:ext cx="2251510" cy="2063464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FFFF00"/>
                </a:solidFill>
                <a:latin typeface="Georgia" pitchFamily="18" charset="0"/>
              </a:rPr>
              <a:t>Воспитательный проект «</a:t>
            </a:r>
            <a:r>
              <a:rPr lang="ru-RU" sz="1400" b="1" dirty="0" err="1" smtClean="0">
                <a:solidFill>
                  <a:srgbClr val="FFFF00"/>
                </a:solidFill>
                <a:latin typeface="Georgia" pitchFamily="18" charset="0"/>
              </a:rPr>
              <a:t>Вместе-мы-вместе</a:t>
            </a:r>
            <a:r>
              <a:rPr lang="ru-RU" sz="1400" b="1" dirty="0" smtClean="0">
                <a:solidFill>
                  <a:srgbClr val="FFFF00"/>
                </a:solidFill>
                <a:latin typeface="Georgia" pitchFamily="18" charset="0"/>
              </a:rPr>
              <a:t>» </a:t>
            </a:r>
            <a:endParaRPr lang="ru-RU" sz="14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057578" y="205996"/>
            <a:ext cx="2201254" cy="2049516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rgbClr val="FFFF00"/>
                </a:solidFill>
                <a:latin typeface="Georgia" pitchFamily="18" charset="0"/>
              </a:rPr>
              <a:t>Культурно-образовательный проект «По бегущим волнам»</a:t>
            </a:r>
            <a:endParaRPr lang="ru-RU" sz="1600" b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04188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803" y="0"/>
            <a:ext cx="11617377" cy="1617785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lvl="0"/>
            <a:r>
              <a:rPr lang="ru-RU" sz="48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br>
              <a:rPr lang="ru-RU" sz="48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ДВС  - </a:t>
            </a:r>
            <a:r>
              <a:rPr lang="ru-RU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Творческая мастерская «Добрая семья - прибавит разума-ума». </a:t>
            </a:r>
            <a:br>
              <a:rPr lang="ru-RU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800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9803" y="1906292"/>
            <a:ext cx="11617377" cy="4556501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dirty="0" smtClean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endParaRPr 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64950" y="1378635"/>
          <a:ext cx="11313764" cy="5262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746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391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32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Georgia" pitchFamily="18" charset="0"/>
                        </a:rPr>
                        <a:t>Событийные мероприятия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Georgia" pitchFamily="18" charset="0"/>
                        </a:rPr>
                        <a:t>Сроки проведения</a:t>
                      </a:r>
                      <a:endParaRPr lang="ru-RU" sz="2000" dirty="0">
                        <a:latin typeface="Georg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8677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Тематические выставки,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персональные выставки детей, педагогов и родителей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Календарные даты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556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Фотовыставка «Моя </a:t>
                      </a:r>
                      <a:r>
                        <a:rPr lang="ru-RU" sz="2000" b="1" kern="1200" dirty="0" err="1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семья-моё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богатство»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В течение года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0556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Воспитательный проект «</a:t>
                      </a:r>
                      <a:r>
                        <a:rPr lang="ru-RU" sz="2000" b="1" kern="1200" dirty="0" err="1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Вместе-мы-вместе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»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В течение года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4664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Работа творческой студии «</a:t>
                      </a:r>
                      <a:r>
                        <a:rPr lang="ru-RU" sz="2000" b="1" kern="1200" dirty="0" err="1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Арт</a:t>
                      </a: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 -позитив»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В течение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8677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Районный фестиваль-конкурс творчества «Добрая семья - прибавит разума-ума»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Апрель -май 2019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08677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Культурно-образовательный проект «По бегущим волнам»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сентябрь 2017-июнь 2019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08677"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Краевой телемарафон по оказанию помощи детям – инвалидам «Спешим творить добро» 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kern="1200" dirty="0" smtClean="0">
                          <a:solidFill>
                            <a:srgbClr val="002060"/>
                          </a:solidFill>
                          <a:latin typeface="Georgia" pitchFamily="18" charset="0"/>
                          <a:ea typeface="+mn-ea"/>
                          <a:cs typeface="+mn-cs"/>
                        </a:rPr>
                        <a:t>С 15.10.18-по 15.11.18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88251"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«Весенний перезвон» </a:t>
                      </a:r>
                      <a:r>
                        <a:rPr lang="ru-RU" sz="2000" b="1" dirty="0" err="1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конкурсно-игровая</a:t>
                      </a:r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 программа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b="1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10.03.2109</a:t>
                      </a:r>
                      <a:endParaRPr lang="ru-RU" sz="2000" b="1" dirty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Работа творческой студии «</a:t>
            </a:r>
            <a:r>
              <a:rPr lang="ru-RU" dirty="0" err="1" smtClean="0">
                <a:solidFill>
                  <a:srgbClr val="002060"/>
                </a:solidFill>
                <a:latin typeface="Georgia" pitchFamily="18" charset="0"/>
              </a:rPr>
              <a:t>Арт</a:t>
            </a:r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 -позитив» </a:t>
            </a:r>
            <a:br>
              <a:rPr lang="ru-RU" dirty="0" smtClean="0">
                <a:solidFill>
                  <a:srgbClr val="002060"/>
                </a:solidFill>
                <a:latin typeface="Georgia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3841" y="1274164"/>
            <a:ext cx="8275320" cy="48428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10.03. «Весенний перезвон» –</a:t>
            </a:r>
          </a:p>
          <a:p>
            <a:pPr>
              <a:buNone/>
            </a:pPr>
            <a:r>
              <a:rPr lang="ru-RU" sz="2400" b="1" dirty="0" err="1" smtClean="0">
                <a:solidFill>
                  <a:srgbClr val="002060"/>
                </a:solidFill>
                <a:latin typeface="Georgia" pitchFamily="18" charset="0"/>
              </a:rPr>
              <a:t>конкурсно-игровая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программа</a:t>
            </a:r>
          </a:p>
          <a:p>
            <a:pPr>
              <a:buNone/>
            </a:pPr>
            <a:r>
              <a:rPr lang="ru-RU" sz="1700" dirty="0" smtClean="0">
                <a:latin typeface="Georgia" pitchFamily="18" charset="0"/>
              </a:rPr>
              <a:t>Семейные традиции бывают разными: и простые семейные ужины, и праздники, где собирается вся семья, воскресные походы в кино, поездки на море или пикники, генеральная уборка или совместное выпекание пирогов. А для кого-то это чтение книг детям перед сном, пожелание друг другу простых добрых слов, таких как «Доброе утро!» или «Спокойной ночи!» Очень много еще добрых и интересных традиций, которые делают семью крепкой, дружной и счастливой!</a:t>
            </a:r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endParaRPr lang="ru-RU" dirty="0" smtClean="0"/>
          </a:p>
        </p:txBody>
      </p:sp>
      <p:pic>
        <p:nvPicPr>
          <p:cNvPr id="5" name="Рисунок 4" descr="20190310_152739-290x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5888" y="3915868"/>
            <a:ext cx="2597358" cy="2597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190310_153131-290x2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77012" y="3855907"/>
            <a:ext cx="2762250" cy="276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0190310_162018-290x2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20300" y="877393"/>
            <a:ext cx="2762250" cy="276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190310_152800-290x2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1378" y="3987384"/>
            <a:ext cx="2510852" cy="2510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190310_164522-1.jpg"/>
          <p:cNvPicPr>
            <a:picLocks noChangeAspect="1"/>
          </p:cNvPicPr>
          <p:nvPr/>
        </p:nvPicPr>
        <p:blipFill>
          <a:blip r:embed="rId6" cstate="print"/>
          <a:srcRect l="19055" t="7383" r="13515" b="45040"/>
          <a:stretch>
            <a:fillRect/>
          </a:stretch>
        </p:blipFill>
        <p:spPr>
          <a:xfrm>
            <a:off x="2533338" y="4592773"/>
            <a:ext cx="3887448" cy="1553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803" y="477078"/>
            <a:ext cx="11617377" cy="9319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Georgia" pitchFamily="18" charset="0"/>
              </a:rPr>
              <a:t>Культурно-образовательный проект «По бегущим волнам» 2018-2019</a:t>
            </a:r>
            <a:br>
              <a:rPr lang="ru-RU" dirty="0" smtClean="0">
                <a:solidFill>
                  <a:srgbClr val="002060"/>
                </a:solidFill>
                <a:latin typeface="Georgia" pitchFamily="18" charset="0"/>
              </a:rPr>
            </a:br>
            <a:endParaRPr lang="ru-RU" dirty="0"/>
          </a:p>
        </p:txBody>
      </p:sp>
      <p:pic>
        <p:nvPicPr>
          <p:cNvPr id="4" name="Picture 3" descr="C:\Users\user1\Pictures\париж\101___06\IMG_0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916" y="1544638"/>
            <a:ext cx="6179031" cy="4632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user1\Pictures\париж\101___06\IMG_0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1306" y="1445027"/>
            <a:ext cx="4441840" cy="4928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8130" y="2250830"/>
            <a:ext cx="10614468" cy="1491176"/>
          </a:xfrm>
        </p:spPr>
        <p:txBody>
          <a:bodyPr rtlCol="0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600" b="1" cap="all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Воспитательный</a:t>
            </a:r>
            <a:r>
              <a:rPr lang="uk-UA" sz="36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проект</a:t>
            </a:r>
            <a:br>
              <a:rPr lang="uk-UA" sz="36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</a:br>
            <a:r>
              <a:rPr lang="uk-UA" sz="36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“ВМЕСТЕ - </a:t>
            </a:r>
            <a:r>
              <a:rPr lang="uk-UA" sz="3600" b="1" cap="all" dirty="0" err="1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МЫ</a:t>
            </a:r>
            <a:r>
              <a:rPr lang="uk-UA" sz="36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Arial Black" pitchFamily="34" charset="0"/>
              </a:rPr>
              <a:t> ВМЕСТЕ”</a:t>
            </a:r>
            <a:endParaRPr lang="uk-UA" sz="3600" b="1" cap="all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  <a:latin typeface="Arial Black" pitchFamily="34" charset="0"/>
            </a:endParaRPr>
          </a:p>
        </p:txBody>
      </p:sp>
      <p:sp>
        <p:nvSpPr>
          <p:cNvPr id="5124" name="TextBox 3"/>
          <p:cNvSpPr txBox="1">
            <a:spLocks noChangeArrowheads="1"/>
          </p:cNvSpPr>
          <p:nvPr/>
        </p:nvSpPr>
        <p:spPr bwMode="auto">
          <a:xfrm>
            <a:off x="5480148" y="4234131"/>
            <a:ext cx="758401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56604" y="4079630"/>
            <a:ext cx="100161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«Детский творческий коллектив-основа творческого развития и социализации личности ребёнка. </a:t>
            </a:r>
            <a:endParaRPr lang="ru-RU" sz="2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Образцовый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коллектив</a:t>
            </a:r>
          </a:p>
          <a:p>
            <a:pPr algn="ctr">
              <a:defRPr/>
            </a:pP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детского творчества «Сорока»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39" y="239151"/>
            <a:ext cx="3460923" cy="1946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ollage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743" y="284813"/>
            <a:ext cx="4303147" cy="414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797" name="TextBox 5"/>
          <p:cNvSpPr txBox="1">
            <a:spLocks noChangeArrowheads="1"/>
          </p:cNvSpPr>
          <p:nvPr/>
        </p:nvSpPr>
        <p:spPr bwMode="auto">
          <a:xfrm>
            <a:off x="9745134" y="422116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 rot="10800000" flipV="1">
            <a:off x="4317168" y="767192"/>
            <a:ext cx="361263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2000" b="1" dirty="0">
                <a:solidFill>
                  <a:srgbClr val="002060"/>
                </a:solidFill>
                <a:latin typeface="Georgia" pitchFamily="18" charset="0"/>
                <a:cs typeface="Calibri" pitchFamily="34" charset="0"/>
              </a:rPr>
              <a:t>Совместный семейный отдых, да ещё с любимым коллективом – это круто. Такие традиции коллектива надолго остаются в памяти детей и взрослых, ещё более сплачивая и соединяя. </a:t>
            </a:r>
            <a:endParaRPr lang="ru-RU" sz="20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7" name="Picture 2" descr="C:\Users\user1\Desktop\35525da0-4836-43f8-b298-c4a106f93c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4879" y="389744"/>
            <a:ext cx="4387121" cy="3290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213.JPG"/>
          <p:cNvPicPr>
            <a:picLocks noChangeAspect="1"/>
          </p:cNvPicPr>
          <p:nvPr/>
        </p:nvPicPr>
        <p:blipFill>
          <a:blip r:embed="rId5" cstate="print"/>
          <a:srcRect l="20205" t="12123" r="2006" b="20527"/>
          <a:stretch>
            <a:fillRect/>
          </a:stretch>
        </p:blipFill>
        <p:spPr>
          <a:xfrm>
            <a:off x="237732" y="4310201"/>
            <a:ext cx="4049455" cy="254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20150924_162321(0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74379" y="3642610"/>
            <a:ext cx="4317621" cy="2923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Users\user1\Desktop\9e3a443d-b163-4738-806d-ed66f6990eb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07026" y="4152276"/>
            <a:ext cx="3649422" cy="20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Педагогические советы, методические объединения, семинары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endParaRPr lang="ru-RU" b="1" dirty="0" smtClean="0"/>
          </a:p>
          <a:p>
            <a:pPr>
              <a:lnSpc>
                <a:spcPct val="120000"/>
              </a:lnSpc>
            </a:pPr>
            <a:r>
              <a:rPr lang="ru-RU" sz="3500" b="1" dirty="0" smtClean="0">
                <a:latin typeface="Georgia" pitchFamily="18" charset="0"/>
              </a:rPr>
              <a:t>Педагогический совет </a:t>
            </a:r>
            <a:r>
              <a:rPr lang="ru-RU" sz="3500" dirty="0" smtClean="0">
                <a:latin typeface="Georgia" pitchFamily="18" charset="0"/>
              </a:rPr>
              <a:t> «Современное дополнительное образование -   многообразие возможностей в едином пространстве»</a:t>
            </a:r>
            <a:r>
              <a:rPr lang="ru-RU" sz="3500" b="1" dirty="0" smtClean="0">
                <a:latin typeface="Georgia" pitchFamily="18" charset="0"/>
              </a:rPr>
              <a:t> Дата проведения:</a:t>
            </a:r>
            <a:r>
              <a:rPr lang="ru-RU" sz="3500" dirty="0" smtClean="0">
                <a:latin typeface="Georgia" pitchFamily="18" charset="0"/>
              </a:rPr>
              <a:t> 01.09.2018 г.</a:t>
            </a:r>
            <a:endParaRPr lang="ru-RU" sz="3500" b="1" dirty="0" smtClean="0">
              <a:latin typeface="Georgia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3500" b="1" dirty="0" smtClean="0">
                <a:latin typeface="Georgia" pitchFamily="18" charset="0"/>
              </a:rPr>
              <a:t>Педагогический совет: </a:t>
            </a:r>
            <a:r>
              <a:rPr lang="ru-RU" sz="3500" dirty="0" smtClean="0">
                <a:latin typeface="Georgia" pitchFamily="18" charset="0"/>
              </a:rPr>
              <a:t>«Развитие культуры семейного воспитания детей на основе традиционных семейных духовно-нравственных ценностей». </a:t>
            </a:r>
            <a:r>
              <a:rPr lang="ru-RU" sz="3500" b="1" dirty="0" smtClean="0">
                <a:latin typeface="Georgia" pitchFamily="18" charset="0"/>
              </a:rPr>
              <a:t>Дата проведения:</a:t>
            </a:r>
            <a:r>
              <a:rPr lang="ru-RU" sz="3500" dirty="0" smtClean="0">
                <a:latin typeface="Georgia" pitchFamily="18" charset="0"/>
              </a:rPr>
              <a:t> 20.02.2019 г.</a:t>
            </a:r>
          </a:p>
          <a:p>
            <a:pPr>
              <a:lnSpc>
                <a:spcPct val="120000"/>
              </a:lnSpc>
            </a:pPr>
            <a:r>
              <a:rPr lang="ru-RU" sz="3500" b="1" dirty="0" smtClean="0">
                <a:latin typeface="Georgia" pitchFamily="18" charset="0"/>
              </a:rPr>
              <a:t>Методическое объединение педагогов дополнительного образования </a:t>
            </a:r>
            <a:r>
              <a:rPr lang="ru-RU" sz="3500" dirty="0" smtClean="0">
                <a:latin typeface="Georgia" pitchFamily="18" charset="0"/>
              </a:rPr>
              <a:t>«Детско-взрослое сообщество культурно-досуговой направленности на жилмассиве для формирования семейных ценностей обучающихся» </a:t>
            </a:r>
            <a:r>
              <a:rPr lang="ru-RU" sz="3500" b="1" dirty="0" smtClean="0">
                <a:latin typeface="Georgia" pitchFamily="18" charset="0"/>
              </a:rPr>
              <a:t>Дата проведения:</a:t>
            </a:r>
            <a:r>
              <a:rPr lang="ru-RU" sz="3500" dirty="0" smtClean="0">
                <a:latin typeface="Georgia" pitchFamily="18" charset="0"/>
              </a:rPr>
              <a:t> 27.02.2019</a:t>
            </a:r>
          </a:p>
          <a:p>
            <a:pPr lvl="0">
              <a:lnSpc>
                <a:spcPct val="120000"/>
              </a:lnSpc>
            </a:pPr>
            <a:r>
              <a:rPr lang="ru-RU" sz="3500" b="1" dirty="0" smtClean="0">
                <a:latin typeface="Georgia" pitchFamily="18" charset="0"/>
              </a:rPr>
              <a:t>Краевой семинар </a:t>
            </a:r>
            <a:r>
              <a:rPr lang="ru-RU" sz="3500" dirty="0" smtClean="0">
                <a:latin typeface="Georgia" pitchFamily="18" charset="0"/>
              </a:rPr>
              <a:t>для слушателей курсов </a:t>
            </a:r>
            <a:r>
              <a:rPr lang="ru-RU" sz="3500" dirty="0" err="1" smtClean="0">
                <a:latin typeface="Georgia" pitchFamily="18" charset="0"/>
              </a:rPr>
              <a:t>пк</a:t>
            </a:r>
            <a:r>
              <a:rPr lang="ru-RU" sz="3500" dirty="0" smtClean="0">
                <a:latin typeface="Georgia" pitchFamily="18" charset="0"/>
              </a:rPr>
              <a:t> работников образования «Формирование личностных и социальных качеств обучающихся в детско-взрослом сообществе, в детских общественных объединениях, средствами творческо-коллективной деятельности» </a:t>
            </a:r>
            <a:r>
              <a:rPr lang="ru-RU" sz="3500" b="1" dirty="0" smtClean="0">
                <a:latin typeface="Georgia" pitchFamily="18" charset="0"/>
              </a:rPr>
              <a:t>Дата проведения: </a:t>
            </a:r>
            <a:r>
              <a:rPr lang="ru-RU" sz="3500" dirty="0" smtClean="0">
                <a:latin typeface="Georgia" pitchFamily="18" charset="0"/>
              </a:rPr>
              <a:t>февраль 2019</a:t>
            </a:r>
          </a:p>
          <a:p>
            <a:pPr>
              <a:lnSpc>
                <a:spcPct val="120000"/>
              </a:lnSpc>
            </a:pPr>
            <a:r>
              <a:rPr lang="ru-RU" sz="3500" b="1" dirty="0" smtClean="0">
                <a:latin typeface="Georgia" pitchFamily="18" charset="0"/>
              </a:rPr>
              <a:t>Краевой конкурс методических разработок воспитательных и культурно-досуговых мероприятий</a:t>
            </a:r>
            <a:r>
              <a:rPr lang="ru-RU" sz="3500" dirty="0" smtClean="0">
                <a:latin typeface="Georgia" pitchFamily="18" charset="0"/>
              </a:rPr>
              <a:t>, образовательных проектов художественной направленности «От идеи до воплощения» Методическая разработка сценария </a:t>
            </a:r>
            <a:r>
              <a:rPr lang="ru-RU" sz="3500" b="1" dirty="0" smtClean="0">
                <a:latin typeface="Georgia" pitchFamily="18" charset="0"/>
              </a:rPr>
              <a:t>«Семейная гостиная» </a:t>
            </a:r>
            <a:r>
              <a:rPr lang="ru-RU" sz="3500" dirty="0" smtClean="0">
                <a:latin typeface="Georgia" pitchFamily="18" charset="0"/>
              </a:rPr>
              <a:t>Булатова Т.Ю., Митрофанова Т.В. , Арефьев К.В. Методическая разработка </a:t>
            </a:r>
            <a:r>
              <a:rPr lang="ru-RU" sz="3500" dirty="0" err="1" smtClean="0">
                <a:latin typeface="Georgia" pitchFamily="18" charset="0"/>
              </a:rPr>
              <a:t>культурно-досугового</a:t>
            </a:r>
            <a:r>
              <a:rPr lang="ru-RU" sz="3500" dirty="0" smtClean="0">
                <a:latin typeface="Georgia" pitchFamily="18" charset="0"/>
              </a:rPr>
              <a:t> мероприятия </a:t>
            </a:r>
            <a:r>
              <a:rPr lang="ru-RU" sz="3500" b="1" dirty="0" smtClean="0">
                <a:latin typeface="Georgia" pitchFamily="18" charset="0"/>
              </a:rPr>
              <a:t>«Моя </a:t>
            </a:r>
            <a:r>
              <a:rPr lang="ru-RU" sz="3500" b="1" dirty="0" err="1" smtClean="0">
                <a:latin typeface="Georgia" pitchFamily="18" charset="0"/>
              </a:rPr>
              <a:t>страна-моя</a:t>
            </a:r>
            <a:r>
              <a:rPr lang="ru-RU" sz="3500" b="1" dirty="0" smtClean="0">
                <a:latin typeface="Georgia" pitchFamily="18" charset="0"/>
              </a:rPr>
              <a:t> семья», Методическая разработка Образовательный проект «Лучший </a:t>
            </a:r>
            <a:r>
              <a:rPr lang="ru-RU" sz="3500" b="1" dirty="0" err="1" smtClean="0">
                <a:latin typeface="Georgia" pitchFamily="18" charset="0"/>
              </a:rPr>
              <a:t>Дворцовец</a:t>
            </a:r>
            <a:r>
              <a:rPr lang="ru-RU" sz="3500" b="1" dirty="0" smtClean="0">
                <a:latin typeface="Georgia" pitchFamily="18" charset="0"/>
              </a:rPr>
              <a:t>» Фролова А.И., Балуева Т.В.</a:t>
            </a:r>
            <a:endParaRPr lang="ru-RU" sz="3500" dirty="0" smtClean="0">
              <a:latin typeface="Georgia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3500" b="1" dirty="0" smtClean="0">
                <a:latin typeface="Georgia" pitchFamily="18" charset="0"/>
              </a:rPr>
              <a:t>Региональная научно-практическая конференция </a:t>
            </a:r>
            <a:r>
              <a:rPr lang="ru-RU" sz="3500" dirty="0" smtClean="0">
                <a:latin typeface="Georgia" pitchFamily="18" charset="0"/>
              </a:rPr>
              <a:t>«Реализация духовно-нравственного компонента федеральных государственных </a:t>
            </a:r>
            <a:r>
              <a:rPr lang="ru-RU" sz="3500" dirty="0" err="1" smtClean="0">
                <a:latin typeface="Georgia" pitchFamily="18" charset="0"/>
              </a:rPr>
              <a:t>государственных</a:t>
            </a:r>
            <a:r>
              <a:rPr lang="ru-RU" sz="3500" dirty="0" smtClean="0">
                <a:latin typeface="Georgia" pitchFamily="18" charset="0"/>
              </a:rPr>
              <a:t> образовательных стандартов. </a:t>
            </a:r>
            <a:r>
              <a:rPr lang="ru-RU" sz="3500" b="1" dirty="0" smtClean="0">
                <a:latin typeface="Georgia" pitchFamily="18" charset="0"/>
              </a:rPr>
              <a:t>Выступление</a:t>
            </a:r>
            <a:r>
              <a:rPr lang="ru-RU" sz="3500" dirty="0" smtClean="0">
                <a:latin typeface="Georgia" pitchFamily="18" charset="0"/>
              </a:rPr>
              <a:t> по теме: «Презентация Краевой инновационной площадки» </a:t>
            </a:r>
            <a:r>
              <a:rPr lang="ru-RU" sz="3500" b="1" dirty="0" smtClean="0">
                <a:latin typeface="Georgia" pitchFamily="18" charset="0"/>
              </a:rPr>
              <a:t>Лобанова Е.В., </a:t>
            </a:r>
            <a:r>
              <a:rPr lang="ru-RU" sz="3500" dirty="0" smtClean="0">
                <a:latin typeface="Georgia" pitchFamily="18" charset="0"/>
              </a:rPr>
              <a:t>и </a:t>
            </a:r>
            <a:r>
              <a:rPr lang="ru-RU" sz="3500" b="1" dirty="0" smtClean="0">
                <a:latin typeface="Georgia" pitchFamily="18" charset="0"/>
              </a:rPr>
              <a:t>выступление</a:t>
            </a:r>
            <a:r>
              <a:rPr lang="ru-RU" sz="3500" dirty="0" smtClean="0">
                <a:latin typeface="Georgia" pitchFamily="18" charset="0"/>
              </a:rPr>
              <a:t> по теме: «Семейный образовательный туризм как ресурс личностного развития ребёнка» </a:t>
            </a:r>
            <a:r>
              <a:rPr lang="ru-RU" sz="3500" b="1" dirty="0" smtClean="0">
                <a:latin typeface="Georgia" pitchFamily="18" charset="0"/>
              </a:rPr>
              <a:t>Холодова Т.Р. Дата проведения: 21.05.219</a:t>
            </a:r>
          </a:p>
          <a:p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Направление инноваций: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4000" dirty="0" smtClean="0">
                <a:latin typeface="Georgia" pitchFamily="18" charset="0"/>
              </a:rPr>
              <a:t>укрепление института семьи и семейных ценностей</a:t>
            </a:r>
          </a:p>
          <a:p>
            <a:pPr lvl="0"/>
            <a:r>
              <a:rPr lang="ru-RU" sz="4000" dirty="0" smtClean="0">
                <a:latin typeface="Georgia" pitchFamily="18" charset="0"/>
              </a:rPr>
              <a:t>поддержка и развитие </a:t>
            </a:r>
            <a:r>
              <a:rPr lang="ru-RU" sz="4000" dirty="0" err="1" smtClean="0">
                <a:latin typeface="Georgia" pitchFamily="18" charset="0"/>
              </a:rPr>
              <a:t>межпоколенческих</a:t>
            </a:r>
            <a:r>
              <a:rPr lang="ru-RU" sz="4000" dirty="0" smtClean="0">
                <a:latin typeface="Georgia" pitchFamily="18" charset="0"/>
              </a:rPr>
              <a:t> отношений в семье и в обществе.</a:t>
            </a:r>
          </a:p>
          <a:p>
            <a:pPr lvl="0"/>
            <a:r>
              <a:rPr lang="ru-RU" sz="4000" dirty="0" smtClean="0">
                <a:latin typeface="Georgia" pitchFamily="18" charset="0"/>
              </a:rPr>
              <a:t>воспитание позитивных установок на СЕМЬЮ, как ячейку общества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1\Desktop\Краевой семинар 27.02.2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956" y="196947"/>
            <a:ext cx="9179698" cy="64905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1\Desktop\Краевой семина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8634" y="0"/>
            <a:ext cx="9369083" cy="66235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78204" y="4195106"/>
            <a:ext cx="6361429" cy="238105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15000"/>
              </a:lnSpc>
            </a:pPr>
            <a:r>
              <a:rPr lang="ru-RU" sz="112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«ДВОРЕЦ – С</a:t>
            </a:r>
            <a:r>
              <a:rPr lang="ru-RU" sz="11200" dirty="0">
                <a:solidFill>
                  <a:srgbClr val="92D050"/>
                </a:solidFill>
                <a:latin typeface="Times New Roman"/>
                <a:ea typeface="Calibri"/>
                <a:cs typeface="Times New Roman"/>
              </a:rPr>
              <a:t>Е</a:t>
            </a:r>
            <a:r>
              <a:rPr lang="ru-RU" sz="11200" dirty="0">
                <a:solidFill>
                  <a:srgbClr val="4F81BD"/>
                </a:solidFill>
                <a:latin typeface="Times New Roman"/>
                <a:ea typeface="Calibri"/>
                <a:cs typeface="Times New Roman"/>
              </a:rPr>
              <a:t>В</a:t>
            </a:r>
            <a:r>
              <a:rPr lang="ru-RU" sz="11200" dirty="0">
                <a:solidFill>
                  <a:srgbClr val="C0504D"/>
                </a:solidFill>
                <a:latin typeface="Times New Roman"/>
                <a:ea typeface="Calibri"/>
                <a:cs typeface="Times New Roman"/>
              </a:rPr>
              <a:t>Е</a:t>
            </a:r>
            <a:r>
              <a:rPr lang="ru-RU" sz="11200" dirty="0">
                <a:solidFill>
                  <a:srgbClr val="FFFF00"/>
                </a:solidFill>
                <a:latin typeface="Times New Roman"/>
                <a:ea typeface="Calibri"/>
                <a:cs typeface="Times New Roman"/>
              </a:rPr>
              <a:t>Р</a:t>
            </a:r>
            <a:r>
              <a:rPr lang="ru-RU" sz="11200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Н</a:t>
            </a:r>
            <a:r>
              <a:rPr lang="ru-RU" sz="11200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О</a:t>
            </a:r>
            <a:r>
              <a:rPr lang="ru-RU" sz="11200" dirty="0">
                <a:solidFill>
                  <a:srgbClr val="FFC000"/>
                </a:solidFill>
                <a:latin typeface="Times New Roman"/>
                <a:ea typeface="Calibri"/>
                <a:cs typeface="Times New Roman"/>
              </a:rPr>
              <a:t>Е</a:t>
            </a:r>
            <a:r>
              <a:rPr lang="ru-RU" sz="11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СИЯНИЕ</a:t>
            </a:r>
            <a:r>
              <a:rPr lang="ru-RU" sz="112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» </a:t>
            </a:r>
            <a:endParaRPr lang="ru-RU" sz="112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ru-RU" sz="112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11200" dirty="0" err="1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Д</a:t>
            </a:r>
            <a:r>
              <a:rPr lang="ru-RU" sz="11200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етско</a:t>
            </a:r>
            <a:r>
              <a:rPr lang="ru-RU" sz="112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- В</a:t>
            </a:r>
            <a:r>
              <a:rPr lang="ru-RU" sz="11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зрослая</a:t>
            </a:r>
            <a:r>
              <a:rPr lang="ru-RU" sz="112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О</a:t>
            </a:r>
            <a:r>
              <a:rPr lang="ru-RU" sz="11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бщность</a:t>
            </a:r>
            <a:r>
              <a:rPr lang="ru-RU" sz="112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Р</a:t>
            </a:r>
            <a:r>
              <a:rPr lang="ru-RU" sz="11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азвития</a:t>
            </a:r>
            <a:r>
              <a:rPr lang="ru-RU" sz="112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Е</a:t>
            </a:r>
            <a:r>
              <a:rPr lang="ru-RU" sz="11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диных</a:t>
            </a:r>
            <a:r>
              <a:rPr lang="ru-RU" sz="112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 Ц</a:t>
            </a:r>
            <a:r>
              <a:rPr lang="ru-RU" sz="11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енностей</a:t>
            </a:r>
            <a:r>
              <a:rPr lang="ru-RU" sz="11200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  С</a:t>
            </a:r>
            <a:r>
              <a:rPr lang="ru-RU" sz="11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емьи</a:t>
            </a:r>
            <a:r>
              <a:rPr lang="ru-RU" sz="11200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»</a:t>
            </a:r>
            <a:endParaRPr lang="ru-RU" sz="5800" dirty="0" smtClean="0">
              <a:solidFill>
                <a:srgbClr val="7030A0"/>
              </a:solidFill>
              <a:latin typeface="Times New Roman"/>
              <a:ea typeface="Calibri"/>
            </a:endParaRPr>
          </a:p>
          <a:p>
            <a:pPr lvl="0"/>
            <a:r>
              <a:rPr lang="ru-RU" sz="9600" dirty="0">
                <a:solidFill>
                  <a:srgbClr val="7030A0"/>
                </a:solidFill>
                <a:latin typeface="Times New Roman"/>
                <a:ea typeface="Calibri"/>
              </a:rPr>
              <a:t>«Здесь и сейчас, здесь и всегда, мы вместе!»</a:t>
            </a:r>
            <a:endParaRPr lang="ru-RU" sz="9600" dirty="0"/>
          </a:p>
          <a:p>
            <a:endParaRPr lang="ru-RU" sz="5800" dirty="0">
              <a:solidFill>
                <a:srgbClr val="7030A0"/>
              </a:solidFill>
              <a:latin typeface="Times New Roman"/>
              <a:ea typeface="Calibri"/>
            </a:endParaRPr>
          </a:p>
          <a:p>
            <a:endParaRPr lang="ru-RU" sz="5800" dirty="0" smtClean="0">
              <a:solidFill>
                <a:srgbClr val="7030A0"/>
              </a:solidFill>
              <a:latin typeface="Times New Roman"/>
              <a:ea typeface="Calibri"/>
            </a:endParaRPr>
          </a:p>
        </p:txBody>
      </p:sp>
      <p:pic>
        <p:nvPicPr>
          <p:cNvPr id="30722" name="Picture 2" descr="C:\Users\Дворец\Videos\Desktop\Краевой семинар 27.02.19\Эмблема ДТДи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6088" y="0"/>
            <a:ext cx="4090312" cy="4090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182293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bg1"/>
            </a:gs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7197511" y="2372009"/>
            <a:ext cx="3259245" cy="2879002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Творческая мастерская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«Добрая семья - прибавит разума-ума»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634211" y="-251383"/>
            <a:ext cx="3213979" cy="286975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i="1" dirty="0" smtClean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Студия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«Лайф-хаки или полезные советы»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897276" y="-253496"/>
            <a:ext cx="3277355" cy="269793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Творческая лаборатория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«Семьёй дорожить- счастливым, успешным быть»</a:t>
            </a:r>
          </a:p>
          <a:p>
            <a:pPr algn="ctr"/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425810" y="2444437"/>
            <a:ext cx="3414389" cy="2980507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Семейная гостиная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«Согласие да лад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в семье клад»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320414" y="4227253"/>
            <a:ext cx="3449370" cy="2987296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Агентство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«Праздник   придёт - гостей приведёт»</a:t>
            </a:r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3648" y="1753452"/>
            <a:ext cx="3476530" cy="315938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етско-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зрослая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бщность  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азвития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диных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енностей 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емьи</a:t>
            </a:r>
          </a:p>
        </p:txBody>
      </p:sp>
    </p:spTree>
    <p:extLst>
      <p:ext uri="{BB962C8B-B14F-4D97-AF65-F5344CB8AC3E}">
        <p14:creationId xmlns="" xmlns:p14="http://schemas.microsoft.com/office/powerpoint/2010/main" val="3129870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821" y="622339"/>
            <a:ext cx="11237495" cy="5755422"/>
          </a:xfrm>
          <a:prstGeom prst="rect">
            <a:avLst/>
          </a:prstGeom>
          <a:solidFill>
            <a:srgbClr val="00CCFF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dirty="0" err="1" smtClean="0">
                <a:latin typeface="Comic Sans MS" panose="030F0702030302020204" pitchFamily="66" charset="0"/>
                <a:ea typeface="Times New Roman" panose="02020603050405020304" pitchFamily="18" charset="0"/>
              </a:rPr>
              <a:t>Детско</a:t>
            </a:r>
            <a:r>
              <a:rPr lang="ru-RU" sz="32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 – взрослое сообщество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Семейная гостиная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«Согласие да лад – в семье клад»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32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latin typeface="Comic Sans MS" panose="030F0702030302020204" pitchFamily="66" charset="0"/>
                <a:ea typeface="Times New Roman" panose="02020603050405020304" pitchFamily="18" charset="0"/>
              </a:rPr>
              <a:t>Цель: предоставление </a:t>
            </a:r>
            <a:r>
              <a:rPr lang="ru-RU" sz="3200" dirty="0">
                <a:latin typeface="Comic Sans MS" panose="030F0702030302020204" pitchFamily="66" charset="0"/>
                <a:ea typeface="Times New Roman" panose="02020603050405020304" pitchFamily="18" charset="0"/>
              </a:rPr>
              <a:t>возможности общения и обмена опытом в решении проблем; создание и поддержание условий для сохранения целостности семьи и полноценного развития детей в семье, гармонизация семейных отношений, способствующих формированию равноправных партнёров</a:t>
            </a:r>
            <a:r>
              <a:rPr lang="ru-RU" dirty="0"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50987" y="417802"/>
            <a:ext cx="2993395" cy="2249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вал 20"/>
          <p:cNvSpPr/>
          <p:nvPr/>
        </p:nvSpPr>
        <p:spPr>
          <a:xfrm>
            <a:off x="4586991" y="194873"/>
            <a:ext cx="2128603" cy="1918446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Georgia" pitchFamily="18" charset="0"/>
              </a:rPr>
              <a:t>Интеллектуально-познавательная игра в рамках «Мамы-дочки, папы-сыночки»</a:t>
            </a:r>
            <a:endParaRPr lang="ru-RU" sz="1200" b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257207" y="2008683"/>
            <a:ext cx="2698229" cy="2405837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spc="50" dirty="0" smtClean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Семейная гостиная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«Согласие да лад- в семье клад»</a:t>
            </a:r>
            <a:endParaRPr lang="ru-RU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788171" y="524657"/>
            <a:ext cx="2023673" cy="209862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68052" y="899412"/>
            <a:ext cx="191874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700" dirty="0" smtClean="0"/>
          </a:p>
          <a:p>
            <a:pPr algn="ctr"/>
            <a:r>
              <a:rPr lang="ru-RU" sz="1200" b="1" dirty="0" smtClean="0">
                <a:latin typeface="Georgia" pitchFamily="18" charset="0"/>
              </a:rPr>
              <a:t>Интерактивная </a:t>
            </a:r>
            <a:r>
              <a:rPr lang="ru-RU" sz="1200" b="1" dirty="0">
                <a:latin typeface="Georgia" pitchFamily="18" charset="0"/>
              </a:rPr>
              <a:t>игра  </a:t>
            </a:r>
            <a:endParaRPr lang="ru-RU" sz="1200" b="1" dirty="0" smtClean="0">
              <a:latin typeface="Georgia" pitchFamily="18" charset="0"/>
            </a:endParaRPr>
          </a:p>
          <a:p>
            <a:pPr algn="ctr"/>
            <a:r>
              <a:rPr lang="ru-RU" sz="1200" b="1" dirty="0" smtClean="0">
                <a:latin typeface="Georgia" pitchFamily="18" charset="0"/>
              </a:rPr>
              <a:t>« </a:t>
            </a:r>
            <a:r>
              <a:rPr lang="ru-RU" sz="1200" b="1" dirty="0">
                <a:latin typeface="Georgia" pitchFamily="18" charset="0"/>
              </a:rPr>
              <a:t>О русских народных обычаях и традициях</a:t>
            </a:r>
            <a:r>
              <a:rPr lang="ru-RU" sz="1200" b="1" dirty="0" smtClean="0">
                <a:latin typeface="Georgia" pitchFamily="18" charset="0"/>
              </a:rPr>
              <a:t>»</a:t>
            </a:r>
          </a:p>
          <a:p>
            <a:endParaRPr lang="ru-RU" sz="1700" dirty="0"/>
          </a:p>
          <a:p>
            <a:endParaRPr lang="ru-RU" dirty="0" smtClean="0"/>
          </a:p>
          <a:p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16" name="Овал 15"/>
          <p:cNvSpPr/>
          <p:nvPr/>
        </p:nvSpPr>
        <p:spPr>
          <a:xfrm>
            <a:off x="2083631" y="2248523"/>
            <a:ext cx="2099215" cy="203553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Georgia" pitchFamily="18" charset="0"/>
              </a:rPr>
              <a:t>I</a:t>
            </a:r>
            <a:r>
              <a:rPr lang="ru-RU" sz="1200" b="1" dirty="0">
                <a:latin typeface="Georgia" pitchFamily="18" charset="0"/>
              </a:rPr>
              <a:t> заседание</a:t>
            </a:r>
          </a:p>
          <a:p>
            <a:pPr algn="ctr"/>
            <a:r>
              <a:rPr lang="ru-RU" sz="1200" b="1" dirty="0" smtClean="0">
                <a:latin typeface="Georgia" pitchFamily="18" charset="0"/>
              </a:rPr>
              <a:t>Семейная гостиная для родителей«Семья и сохранение семейных традиц</a:t>
            </a:r>
            <a:r>
              <a:rPr lang="ru-RU" sz="1400" b="1" dirty="0" smtClean="0">
                <a:latin typeface="Georgia" pitchFamily="18" charset="0"/>
              </a:rPr>
              <a:t>ий»</a:t>
            </a:r>
            <a:r>
              <a:rPr lang="en-US" sz="1400" b="1" dirty="0">
                <a:latin typeface="Georgia" pitchFamily="18" charset="0"/>
              </a:rPr>
              <a:t> </a:t>
            </a:r>
            <a:endParaRPr lang="ru-RU" sz="1400" b="1" dirty="0" smtClean="0">
              <a:latin typeface="Georgia" pitchFamily="18" charset="0"/>
            </a:endParaRPr>
          </a:p>
          <a:p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653260" y="3942412"/>
            <a:ext cx="2203554" cy="2061145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Georgia" pitchFamily="18" charset="0"/>
              </a:rPr>
              <a:t>II</a:t>
            </a:r>
            <a:r>
              <a:rPr lang="ru-RU" sz="1200" b="1" dirty="0" smtClean="0">
                <a:latin typeface="Georgia" pitchFamily="18" charset="0"/>
              </a:rPr>
              <a:t> заседание</a:t>
            </a:r>
          </a:p>
          <a:p>
            <a:pPr algn="ctr"/>
            <a:r>
              <a:rPr lang="ru-RU" sz="1200" b="1" dirty="0" smtClean="0">
                <a:latin typeface="Georgia" pitchFamily="18" charset="0"/>
              </a:rPr>
              <a:t>Семейная гостиная для родителей «Простые ответы на трудные вопросы»</a:t>
            </a:r>
            <a:endParaRPr lang="ru-RU" sz="1200" b="1" dirty="0">
              <a:solidFill>
                <a:srgbClr val="FFFF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560900" y="4467070"/>
            <a:ext cx="2064754" cy="202367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Georgia" pitchFamily="18" charset="0"/>
              </a:rPr>
              <a:t>III</a:t>
            </a:r>
            <a:r>
              <a:rPr lang="ru-RU" sz="1200" b="1" dirty="0">
                <a:latin typeface="Georgia" pitchFamily="18" charset="0"/>
              </a:rPr>
              <a:t> заседание</a:t>
            </a:r>
          </a:p>
          <a:p>
            <a:pPr algn="ctr"/>
            <a:r>
              <a:rPr lang="ru-RU" sz="1200" b="1" dirty="0">
                <a:latin typeface="Georgia" pitchFamily="18" charset="0"/>
              </a:rPr>
              <a:t>Семейная гостиная для </a:t>
            </a:r>
            <a:r>
              <a:rPr lang="ru-RU" sz="1200" b="1" dirty="0" smtClean="0">
                <a:latin typeface="Georgia" pitchFamily="18" charset="0"/>
              </a:rPr>
              <a:t>родителей«Мы </a:t>
            </a:r>
            <a:r>
              <a:rPr lang="ru-RU" sz="1200" b="1" dirty="0">
                <a:latin typeface="Georgia" pitchFamily="18" charset="0"/>
              </a:rPr>
              <a:t>вместе</a:t>
            </a:r>
            <a:r>
              <a:rPr lang="ru-RU" sz="1200" b="1" dirty="0" smtClean="0">
                <a:latin typeface="Georgia" pitchFamily="18" charset="0"/>
              </a:rPr>
              <a:t>»</a:t>
            </a:r>
          </a:p>
        </p:txBody>
      </p:sp>
      <p:sp>
        <p:nvSpPr>
          <p:cNvPr id="5" name="Овал 4"/>
          <p:cNvSpPr/>
          <p:nvPr/>
        </p:nvSpPr>
        <p:spPr>
          <a:xfrm>
            <a:off x="6970428" y="2398427"/>
            <a:ext cx="2083632" cy="1970015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Georgia" pitchFamily="18" charset="0"/>
              </a:rPr>
              <a:t>Творческий вечер «Цвет настроения – нежный»</a:t>
            </a:r>
          </a:p>
        </p:txBody>
      </p:sp>
      <p:sp>
        <p:nvSpPr>
          <p:cNvPr id="9" name="Овал 8"/>
          <p:cNvSpPr/>
          <p:nvPr/>
        </p:nvSpPr>
        <p:spPr>
          <a:xfrm>
            <a:off x="6415789" y="659568"/>
            <a:ext cx="2278505" cy="192754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Georgia" pitchFamily="18" charset="0"/>
              </a:rPr>
              <a:t>Родительский вечер «Роль семейного воспитания в формировании мотивации к обучению детей в </a:t>
            </a:r>
            <a:r>
              <a:rPr lang="ru-RU" sz="1200" dirty="0"/>
              <a:t>творческом объединении»</a:t>
            </a:r>
            <a:endParaRPr lang="ru-RU" sz="1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253398" y="4064833"/>
            <a:ext cx="2113613" cy="1927544"/>
          </a:xfrm>
          <a:prstGeom prst="ellipse">
            <a:avLst/>
          </a:prstGeom>
          <a:solidFill>
            <a:srgbClr val="FF66CC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Georgia" pitchFamily="18" charset="0"/>
              </a:rPr>
              <a:t>IV</a:t>
            </a:r>
            <a:r>
              <a:rPr lang="ru-RU" sz="1200" b="1" dirty="0" smtClean="0">
                <a:latin typeface="Georgia" pitchFamily="18" charset="0"/>
              </a:rPr>
              <a:t> заседание</a:t>
            </a:r>
          </a:p>
          <a:p>
            <a:pPr algn="ctr"/>
            <a:r>
              <a:rPr lang="ru-RU" sz="1200" b="1" dirty="0" smtClean="0">
                <a:latin typeface="Georgia" pitchFamily="18" charset="0"/>
              </a:rPr>
              <a:t>Семейная гостиная для родителей </a:t>
            </a:r>
          </a:p>
          <a:p>
            <a:pPr algn="ctr"/>
            <a:r>
              <a:rPr lang="ru-RU" sz="1200" b="1" dirty="0" smtClean="0">
                <a:latin typeface="Georgia" pitchFamily="18" charset="0"/>
              </a:rPr>
              <a:t>«Шпаргалки для родителей.»</a:t>
            </a:r>
            <a:endParaRPr lang="ru-RU" sz="1400" b="1" dirty="0">
              <a:solidFill>
                <a:srgbClr val="FFFF00"/>
              </a:solidFill>
              <a:latin typeface="Georgia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3471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0" t="9618" r="2626"/>
          <a:stretch/>
        </p:blipFill>
        <p:spPr>
          <a:xfrm>
            <a:off x="223962" y="382589"/>
            <a:ext cx="6157356" cy="2829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247" t="27579" r="43305" b="29615"/>
          <a:stretch/>
        </p:blipFill>
        <p:spPr bwMode="auto">
          <a:xfrm>
            <a:off x="6544172" y="457540"/>
            <a:ext cx="4620158" cy="2609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095"/>
          <a:stretch/>
        </p:blipFill>
        <p:spPr>
          <a:xfrm>
            <a:off x="8539458" y="2648953"/>
            <a:ext cx="3313690" cy="39722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5" y="3123400"/>
            <a:ext cx="4340152" cy="325511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89" y="3058026"/>
            <a:ext cx="4514482" cy="338586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629a8e7e4c12e49dd6ce39d6db506036215faa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+Рабочий15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+Рабочий14" id="{7DD14A35-71EC-4D0A-B3E0-AA93E35DC31F}" vid="{3564C9D1-D2EB-4A10-9272-18DB322D2136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6728D11B-929E-4324-91B0-4A4DA4CAC3DD}"/>
    </a:ext>
  </a:extLst>
</a:theme>
</file>

<file path=ppt/theme/theme3.xml><?xml version="1.0" encoding="utf-8"?>
<a:theme xmlns:a="http://schemas.openxmlformats.org/drawingml/2006/main" name="1_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6728D11B-929E-4324-91B0-4A4DA4CAC3DD}"/>
    </a:ext>
  </a:extLst>
</a:theme>
</file>

<file path=ppt/theme/theme4.xml><?xml version="1.0" encoding="utf-8"?>
<a:theme xmlns:a="http://schemas.openxmlformats.org/drawingml/2006/main" name="2_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6728D11B-929E-4324-91B0-4A4DA4CAC3DD}"/>
    </a:ext>
  </a:extLst>
</a:theme>
</file>

<file path=ppt/theme/theme5.xml><?xml version="1.0" encoding="utf-8"?>
<a:theme xmlns:a="http://schemas.openxmlformats.org/drawingml/2006/main" name="3_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6728D11B-929E-4324-91B0-4A4DA4CAC3DD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2445</TotalTime>
  <Words>1443</Words>
  <Application>Microsoft Office PowerPoint</Application>
  <PresentationFormat>Произвольный</PresentationFormat>
  <Paragraphs>198</Paragraphs>
  <Slides>41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+Рабочий15</vt:lpstr>
      <vt:lpstr>Savon</vt:lpstr>
      <vt:lpstr>1_Savon</vt:lpstr>
      <vt:lpstr>2_Savon</vt:lpstr>
      <vt:lpstr>3_Savon</vt:lpstr>
      <vt:lpstr>Муниципальное автономное учреждение дополнительного образования детей г. Хабаровска «Дворец творчества детей и молодёжи «Северное сияние»</vt:lpstr>
      <vt:lpstr>Целевая группа реализации проекта</vt:lpstr>
      <vt:lpstr>Слайд 3</vt:lpstr>
      <vt:lpstr>Направление инноваций: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Торжественное мероприятие, посвященное  30-летию Туристско-краеведческой студии «Вымпел» </vt:lpstr>
      <vt:lpstr>Слайд 15</vt:lpstr>
      <vt:lpstr>Слайд 16</vt:lpstr>
      <vt:lpstr>Театрализованное представление «Приключение барона Мюнхаузена»</vt:lpstr>
      <vt:lpstr>Слайд 18</vt:lpstr>
      <vt:lpstr>Слайд 19</vt:lpstr>
      <vt:lpstr>Слайд 20</vt:lpstr>
      <vt:lpstr>Детско-взрослое сообщество  Творческая лаборатория  «Семьёй дорожить- счастливым,  успешным быть»</vt:lpstr>
      <vt:lpstr>           ДВС  - Творческая лаборатория «Семьёй дорожить - счастливым,  успешным быть»           </vt:lpstr>
      <vt:lpstr>Слайд 23</vt:lpstr>
      <vt:lpstr>Слайд 24</vt:lpstr>
      <vt:lpstr>Слайд 25</vt:lpstr>
      <vt:lpstr>«Моя семья-моё богатство»</vt:lpstr>
      <vt:lpstr>Слайд 27</vt:lpstr>
      <vt:lpstr>Слайд 28</vt:lpstr>
      <vt:lpstr>Онлайн «Мастер- классы» </vt:lpstr>
      <vt:lpstr>Фотоконкурс  «Моя семья-моё богатство»</vt:lpstr>
      <vt:lpstr>Мероприятие «Мамы, папы, дочки, сыночки.» </vt:lpstr>
      <vt:lpstr>Мероприятие «Масленица пришла- веселье принесла» </vt:lpstr>
      <vt:lpstr>Слайд 33</vt:lpstr>
      <vt:lpstr>            ДВС  - Творческая мастерская «Добрая семья - прибавит разума-ума».            </vt:lpstr>
      <vt:lpstr> Работа творческой студии «Арт -позитив»  </vt:lpstr>
      <vt:lpstr>Культурно-образовательный проект «По бегущим волнам» 2018-2019 </vt:lpstr>
      <vt:lpstr>Воспитательный проект  “ВМЕСТЕ - МЫ ВМЕСТЕ”</vt:lpstr>
      <vt:lpstr>Слайд 38</vt:lpstr>
      <vt:lpstr>Педагогические советы, методические объединения, семинары</vt:lpstr>
      <vt:lpstr>Слайд 40</vt:lpstr>
      <vt:lpstr>Слайд 41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Рабочий</dc:title>
  <dc:creator>User</dc:creator>
  <cp:lastModifiedBy>DPI</cp:lastModifiedBy>
  <cp:revision>139</cp:revision>
  <dcterms:created xsi:type="dcterms:W3CDTF">2017-08-04T09:01:12Z</dcterms:created>
  <dcterms:modified xsi:type="dcterms:W3CDTF">2019-05-29T04:29:46Z</dcterms:modified>
</cp:coreProperties>
</file>