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6"/>
  </p:notesMasterIdLst>
  <p:sldIdLst>
    <p:sldId id="256" r:id="rId2"/>
    <p:sldId id="285" r:id="rId3"/>
    <p:sldId id="257" r:id="rId4"/>
    <p:sldId id="259" r:id="rId5"/>
    <p:sldId id="258" r:id="rId6"/>
    <p:sldId id="260" r:id="rId7"/>
    <p:sldId id="261" r:id="rId8"/>
    <p:sldId id="270" r:id="rId9"/>
    <p:sldId id="271" r:id="rId10"/>
    <p:sldId id="282" r:id="rId11"/>
    <p:sldId id="283" r:id="rId12"/>
    <p:sldId id="284" r:id="rId13"/>
    <p:sldId id="264" r:id="rId14"/>
    <p:sldId id="273" r:id="rId15"/>
    <p:sldId id="281" r:id="rId16"/>
    <p:sldId id="272" r:id="rId17"/>
    <p:sldId id="276" r:id="rId18"/>
    <p:sldId id="275" r:id="rId19"/>
    <p:sldId id="269" r:id="rId20"/>
    <p:sldId id="278" r:id="rId21"/>
    <p:sldId id="279" r:id="rId22"/>
    <p:sldId id="266" r:id="rId23"/>
    <p:sldId id="280" r:id="rId24"/>
    <p:sldId id="277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latovy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2400" baseline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вопрос :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«Хотели бы вы заниматься спортом на территории Дворца?» жители</a:t>
            </a:r>
            <a:r>
              <a:rPr lang="ru-RU" sz="2400" baseline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тветили:</a:t>
            </a:r>
          </a:p>
        </c:rich>
      </c:tx>
      <c:layout>
        <c:manualLayout>
          <c:xMode val="edge"/>
          <c:yMode val="edge"/>
          <c:x val="0.12098319419549969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7294551485360462E-2"/>
          <c:y val="0.2054542511103794"/>
          <c:w val="0.98255779129345189"/>
          <c:h val="0.7945457488896204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226476707045858"/>
                  <c:y val="-0.28241904531674034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baseline="0" dirty="0"/>
                      <a:t>
86%</a:t>
                    </a:r>
                  </a:p>
                </c:rich>
              </c:tx>
              <c:spPr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B9-4078-9D85-1EBD88AD744F}"/>
                </c:ext>
              </c:extLst>
            </c:dLbl>
            <c:dLbl>
              <c:idx val="1"/>
              <c:layout>
                <c:manualLayout>
                  <c:x val="9.8480247563349013E-2"/>
                  <c:y val="0.10948265539402506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baseline="0" dirty="0"/>
                      <a:t>
14%</a:t>
                    </a:r>
                  </a:p>
                </c:rich>
              </c:tx>
              <c:spPr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B9-4078-9D85-1EBD88AD74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Лист4!$A$1:$B$1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Лист4!$A$2:$B$2</c:f>
              <c:numCache>
                <c:formatCode>General</c:formatCode>
                <c:ptCount val="2"/>
                <c:pt idx="0">
                  <c:v>126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B9-4078-9D85-1EBD88AD744F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5117454054121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0EC-4B24-8146-8B5A2E30F60D}"/>
              </c:ext>
            </c:extLst>
          </c:dPt>
          <c:dPt>
            <c:idx val="1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EC-4B24-8146-8B5A2E30F60D}"/>
              </c:ext>
            </c:extLst>
          </c:dPt>
          <c:dPt>
            <c:idx val="2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0EC-4B24-8146-8B5A2E30F60D}"/>
              </c:ext>
            </c:extLst>
          </c:dPt>
          <c:dPt>
            <c:idx val="3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EC-4B24-8146-8B5A2E30F60D}"/>
              </c:ext>
            </c:extLst>
          </c:dPt>
          <c:dPt>
            <c:idx val="4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CE-4332-8F3F-CC02352C900A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8B97F"/>
                </a:solidFill>
                <a:round/>
              </a:ln>
              <a:effectLst>
                <a:outerShdw blurRad="50800" dist="38100" dir="2700000" algn="tl" rotWithShape="0">
                  <a:srgbClr val="A8B97F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№1</c:v>
                </c:pt>
                <c:pt idx="1">
                  <c:v>№4</c:v>
                </c:pt>
                <c:pt idx="2">
                  <c:v>№3</c:v>
                </c:pt>
                <c:pt idx="3">
                  <c:v>№2</c:v>
                </c:pt>
                <c:pt idx="4">
                  <c:v>№5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23</c:v>
                </c:pt>
                <c:pt idx="2">
                  <c:v>10</c:v>
                </c:pt>
                <c:pt idx="3">
                  <c:v>17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EC-4B24-8146-8B5A2E30F60D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0.23662</cdr:x>
      <cdr:y>0.10369</cdr:y>
    </cdr:from>
    <cdr:to>
      <cdr:x>0.36257</cdr:x>
      <cdr:y>0.38497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xmlns="" id="{C6D6E1E5-525E-4442-81F7-98B46F3CECE7}"/>
            </a:ext>
          </a:extLst>
        </cdr:cNvPr>
        <cdr:cNvSpPr/>
      </cdr:nvSpPr>
      <cdr:spPr>
        <a:xfrm xmlns:a="http://schemas.openxmlformats.org/drawingml/2006/main">
          <a:off x="2757054" y="549293"/>
          <a:ext cx="1467446" cy="149014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26099-65D8-4DCA-ABA0-C12BF37C988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0E616-72D8-4512-8CB5-346FC4327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14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0E616-72D8-4512-8CB5-346FC43271D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50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0E616-72D8-4512-8CB5-346FC43271D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07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3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98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67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38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02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67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57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7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82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10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3F58290-2BC6-4322-882E-2FF779E06D36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8E135F3-B15F-471C-8977-B8881538D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76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ersant.ru/doc/380017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m-sport.ru/catalog/workout-kompleksi/paraworkout/BW-131-M-workout/?ymclid=15825286542067385379400008" TargetMode="External"/><Relationship Id="rId5" Type="http://schemas.openxmlformats.org/officeDocument/2006/relationships/hyperlink" Target="https://fb.ru/article/370103/vidyi-trenajerov-dlya-invalidov" TargetMode="External"/><Relationship Id="rId4" Type="http://schemas.openxmlformats.org/officeDocument/2006/relationships/hyperlink" Target="https://zen.yandex.ru/media/newyorkboston/kak-vyjivaiut-invalidy-v-ssha-5ae0411bbce67e5462ec08c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4D538-5ED2-43D4-8BD1-10CC5BFD1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836" y="0"/>
            <a:ext cx="10361799" cy="2470444"/>
          </a:xfrm>
        </p:spPr>
        <p:txBody>
          <a:bodyPr/>
          <a:lstStyle/>
          <a:p>
            <a:pPr algn="ctr"/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«Доступная среда. 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</a:t>
            </a:r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всех»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AC9AD9-8754-4ED9-9B2F-77AFB887B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547" y="4597445"/>
            <a:ext cx="6192983" cy="1564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Ахадова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Сабина, учащаяся объединения «Старт в будущее» МАУДО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ДТДиМ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Фролова А.И., методист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D9CAFE23-A36F-4A3F-9815-C4036FDC7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0350" flipH="1">
            <a:off x="703905" y="685088"/>
            <a:ext cx="2408340" cy="35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5ABD41FB-D4FC-4D32-89B5-8D4DD597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7674" y="1803444"/>
            <a:ext cx="5388016" cy="50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964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F6AF80-6E5E-43AB-96E3-C5C05A10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EB4D11C-31CD-46D5-A70D-9598B0FCC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525" t="24821" r="19019" b="19621"/>
          <a:stretch/>
        </p:blipFill>
        <p:spPr>
          <a:xfrm>
            <a:off x="657224" y="179491"/>
            <a:ext cx="10767698" cy="68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51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1641ED4-CA3E-4335-9339-D2F5245F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829" t="25900" r="20839" b="15306"/>
          <a:stretch/>
        </p:blipFill>
        <p:spPr>
          <a:xfrm>
            <a:off x="1305560" y="81833"/>
            <a:ext cx="9580880" cy="66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51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24AA55-11E6-4DE8-BFF6-0400A4B6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8FBD3E0-C66E-411D-A588-1D1F72070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676" t="24012" r="15833" b="16384"/>
          <a:stretch/>
        </p:blipFill>
        <p:spPr>
          <a:xfrm>
            <a:off x="636083" y="208280"/>
            <a:ext cx="10410874" cy="66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43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A50C7-268A-42C7-AD72-6E2D509B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108" y="549259"/>
            <a:ext cx="7010401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Польза уличных тренажеров </a:t>
            </a:r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CD4862-CD1E-4F90-82E7-20464CDB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55" y="2383645"/>
            <a:ext cx="10312084" cy="420689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Уличный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для инвалидов-колясочников может включать в себя маятник, жим от груди, вертикальную тягу, пресс-скамью, степпер, рули, брусья, лыжный ход и даже тренажер для сведения и разведения ног.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пользоваться таким комплексом могут не только инвалиды, но и люди без ограничений.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оснащены возможностью фиксации и подъезда инвалидной коляски. Велосипед двойной и тренажер «Лыжник» позволяют разрабатывать нижние и верхние конечности одновременно. Уличный аппарат для развития мелкой моторики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кистей.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уличный вариант велосипеда для инвалидов.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человек может оставаться в коляске и просто крутить педали ногами, взявшись за ручки сверху. Брусья, штанга и степ с тягой тоже могут стать дополнением к тренировке на улице для человека с физическими ограничениями.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russsport.ru/admin/images/img_resize.php?image=/userfiles/shop_cat_gallery_images/1_3182_vega_2.jpg&amp;width=210&amp;height=290">
            <a:extLst>
              <a:ext uri="{FF2B5EF4-FFF2-40B4-BE49-F238E27FC236}">
                <a16:creationId xmlns:a16="http://schemas.microsoft.com/office/drawing/2014/main" xmlns="" id="{5D96B171-93EB-4FDB-9F9A-E750FF2E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990" b="24441"/>
          <a:stretch>
            <a:fillRect/>
          </a:stretch>
        </p:blipFill>
        <p:spPr bwMode="auto">
          <a:xfrm>
            <a:off x="676720" y="207736"/>
            <a:ext cx="4281727" cy="23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036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6BAFB4-ECBC-4F4E-85B9-E8A77D6C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404282"/>
            <a:ext cx="10772775" cy="165819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Информационно-методическое сопровождение проекта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B48FD5-4BAA-46C4-8D2A-33826424B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5" y="2062480"/>
            <a:ext cx="10224654" cy="41305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МОДУЛЬ 1.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НА УЛИЧНЫХ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ТРЕНАЖЕРАХ И ПРОВЕДЕНИЕ КУЛЬТУРНО-МАССОВЫХ МЕРОПРИЯТИЙ.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модуля: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молодёжи, родителей, педагогов и жителей Краснофлотского района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г.Хабаровска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занятиям спортом и физкультурой на спортивной площадке комплекса из уличных тренажёров на территории МАУДО «ДТДиМ».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жителей Краснофлотского района города Хабаровска об открытии спортивной площадки;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открытие площадки. Акция «Будь здоров!»;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Организовать практические занятия на тренажерах.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247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B9D1A-8405-4B37-8AAC-78673859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06" y="836622"/>
            <a:ext cx="6800216" cy="1658198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 «Ракушка» для проведения культурно-массовых мероприятий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DBEC65B-1FD4-422A-8E67-E4AD135B3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700" t="32372" r="60728" b="17733"/>
          <a:stretch/>
        </p:blipFill>
        <p:spPr>
          <a:xfrm>
            <a:off x="7291187" y="657276"/>
            <a:ext cx="3819510" cy="2931190"/>
          </a:xfrm>
          <a:prstGeom prst="rect">
            <a:avLst/>
          </a:prstGeom>
        </p:spPr>
      </p:pic>
      <p:pic>
        <p:nvPicPr>
          <p:cNvPr id="1026" name="Picture 2" descr="Сцена &quot;Ракушка&quot; 5 х 7 м - ООО «СМС» в Новосибирске">
            <a:extLst>
              <a:ext uri="{FF2B5EF4-FFF2-40B4-BE49-F238E27FC236}">
                <a16:creationId xmlns:a16="http://schemas.microsoft.com/office/drawing/2014/main" xmlns="" id="{FD9F0FEB-D465-49CC-95DF-985A2A4B5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14"/>
          <a:stretch/>
        </p:blipFill>
        <p:spPr bwMode="auto">
          <a:xfrm>
            <a:off x="1212532" y="2830608"/>
            <a:ext cx="4883468" cy="333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цена &quot;Ракушка&quot; 5 х 7 м - ООО «СМС» в Новосибирске">
            <a:extLst>
              <a:ext uri="{FF2B5EF4-FFF2-40B4-BE49-F238E27FC236}">
                <a16:creationId xmlns:a16="http://schemas.microsoft.com/office/drawing/2014/main" xmlns="" id="{7527ACC8-09B2-4E0C-9FFC-B7A221BE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1478" y="3767812"/>
            <a:ext cx="4262855" cy="23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36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5F2585-8E89-4C02-AD00-D79C85C0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903316"/>
            <a:ext cx="10086109" cy="506799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ru-RU" sz="5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2. </a:t>
            </a:r>
            <a:r>
              <a:rPr lang="ru-RU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СОПРОВОЖДЕНИЕ- ПРОПАГАНДА ЗДОРОВОГО ОБРАЗА ЖИЗНИ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модуля:</a:t>
            </a:r>
            <a:r>
              <a:rPr lang="ru-RU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здоровом образе жизни.</a:t>
            </a:r>
          </a:p>
          <a:p>
            <a:pPr algn="just">
              <a:buNone/>
            </a:pP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модуля:</a:t>
            </a:r>
            <a:endParaRPr lang="ru-RU" sz="5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представления о здоровом образе жизни;   </a:t>
            </a:r>
          </a:p>
          <a:p>
            <a:pPr lvl="0" algn="just"/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буклетов, афиш, памяток о ЗОЖ;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творческой активности, самостоятельной работы и умению работать в команде; </a:t>
            </a:r>
          </a:p>
          <a:p>
            <a:pPr lvl="0" algn="just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привычки вести здоровый образ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400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65E26-DCA9-45D3-98D9-FB341C6E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70" y="679643"/>
            <a:ext cx="9207212" cy="132926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освещение проекта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4D5BDE-8A08-4030-BA30-C62A3778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4" y="2523375"/>
            <a:ext cx="10539096" cy="29630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в холле Дворца;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Дворца «Северное сияние»;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журнале «Дополнительное образование детей в Хабаровском крае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59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29" y="-100890"/>
            <a:ext cx="12193057" cy="70597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2B7C7-A593-42FD-943B-119D553C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73" y="82973"/>
            <a:ext cx="5588578" cy="165819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Смета проекта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7A1D20CB-9607-4CF9-B60C-FAE2D3310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4189399"/>
              </p:ext>
            </p:extLst>
          </p:nvPr>
        </p:nvGraphicFramePr>
        <p:xfrm>
          <a:off x="896217" y="1355581"/>
          <a:ext cx="10335489" cy="498887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87974">
                  <a:extLst>
                    <a:ext uri="{9D8B030D-6E8A-4147-A177-3AD203B41FA5}">
                      <a16:colId xmlns:a16="http://schemas.microsoft.com/office/drawing/2014/main" xmlns="" val="2045128252"/>
                    </a:ext>
                  </a:extLst>
                </a:gridCol>
                <a:gridCol w="3302352">
                  <a:extLst>
                    <a:ext uri="{9D8B030D-6E8A-4147-A177-3AD203B41FA5}">
                      <a16:colId xmlns:a16="http://schemas.microsoft.com/office/drawing/2014/main" xmlns="" val="3170010770"/>
                    </a:ext>
                  </a:extLst>
                </a:gridCol>
                <a:gridCol w="3445163">
                  <a:extLst>
                    <a:ext uri="{9D8B030D-6E8A-4147-A177-3AD203B41FA5}">
                      <a16:colId xmlns:a16="http://schemas.microsoft.com/office/drawing/2014/main" xmlns="" val="3208287922"/>
                    </a:ext>
                  </a:extLst>
                </a:gridCol>
              </a:tblGrid>
              <a:tr h="559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938537"/>
                  </a:ext>
                </a:extLst>
              </a:tr>
              <a:tr h="581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Arial" pitchFamily="34" charset="0"/>
                          <a:cs typeface="Arial" pitchFamily="34" charset="0"/>
                        </a:rPr>
                        <a:t>Комплекс тренажеров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400.000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28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8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800" b="1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1.117.000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9506911"/>
                  </a:ext>
                </a:extLst>
              </a:tr>
              <a:tr h="748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Arial" pitchFamily="34" charset="0"/>
                          <a:cs typeface="Arial" pitchFamily="34" charset="0"/>
                        </a:rPr>
                        <a:t>Доставка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30.000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9474027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Сцена «Ракушка»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532.000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3861136"/>
                  </a:ext>
                </a:extLst>
              </a:tr>
              <a:tr h="591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Arial" pitchFamily="34" charset="0"/>
                          <a:cs typeface="Arial" pitchFamily="34" charset="0"/>
                        </a:rPr>
                        <a:t>Доставка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50.000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840161"/>
                  </a:ext>
                </a:extLst>
              </a:tr>
              <a:tr h="893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Монтаж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100.000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0323058"/>
                  </a:ext>
                </a:extLst>
              </a:tr>
              <a:tr h="893067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itchFamily="34" charset="0"/>
                          <a:cs typeface="Arial" pitchFamily="34" charset="0"/>
                        </a:rPr>
                        <a:t>Реклама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5.000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476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146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6E603-3335-4243-B598-68534AAF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-116013"/>
            <a:ext cx="10772775" cy="165819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 поставщика: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B0C480-5E92-431B-8969-4F6AF1FB5E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83" t="17407" r="58438" b="25185"/>
          <a:stretch/>
        </p:blipFill>
        <p:spPr>
          <a:xfrm>
            <a:off x="1104305" y="1177636"/>
            <a:ext cx="7956568" cy="51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71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36E3405-6D12-482E-95FC-08CABA40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7503" y="291715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проекта: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36E3405-6D12-482E-95FC-08CABA40949C}"/>
              </a:ext>
            </a:extLst>
          </p:cNvPr>
          <p:cNvSpPr txBox="1">
            <a:spLocks/>
          </p:cNvSpPr>
          <p:nvPr/>
        </p:nvSpPr>
        <p:spPr>
          <a:xfrm>
            <a:off x="429490" y="1555986"/>
            <a:ext cx="10820400" cy="137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Территория </a:t>
            </a:r>
            <a:r>
              <a:rPr lang="ru-RU" sz="3600" b="1" dirty="0" smtClean="0">
                <a:solidFill>
                  <a:schemeClr val="tx1"/>
                </a:solidFill>
              </a:rPr>
              <a:t>МАУДО </a:t>
            </a:r>
            <a:r>
              <a:rPr lang="ru-RU" sz="3600" b="1" dirty="0" err="1" smtClean="0">
                <a:solidFill>
                  <a:schemeClr val="tx1"/>
                </a:solidFill>
              </a:rPr>
              <a:t>ДТДиМ</a:t>
            </a:r>
            <a:r>
              <a:rPr lang="ru-RU" sz="3600" b="1" dirty="0" smtClean="0">
                <a:solidFill>
                  <a:schemeClr val="tx1"/>
                </a:solidFill>
              </a:rPr>
              <a:t> «Северное сияние»</a:t>
            </a:r>
          </a:p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6429" y="2576788"/>
            <a:ext cx="98435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Краснофлотского района,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 учащиеся Дворца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«Северное сияние»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633" y="4652158"/>
            <a:ext cx="7626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гг.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5215F2-C3FC-425E-9831-F804C803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70" y="176741"/>
            <a:ext cx="10772775" cy="165819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9EFE15-5824-41A1-BE5A-B4A71095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знания и умения использования уличных тренажеров и представления о ЗОЖ;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Хабаровчане просвещены в теме гуманистических ценностей к людям с ограниченными возможностями здоровья;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жителей Краснофлотского района, занимающихся на спортивной площадке;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Удовлетворены потребности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 ОВЗ;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имиджа Дворца «Северное сияние» и города как краевого центра, в котором заботятся о здоровье жителей.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757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D615EF-4236-4171-A07C-66977860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1261" y="286423"/>
            <a:ext cx="10772775" cy="165819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BC43F7-45A6-400E-8481-285116DD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221894"/>
            <a:ext cx="9990427" cy="376618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критерием социально-экономической эффективности проекта «Здоровье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степень удовлетворенности реализацией проекта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жителями с ограниченными возможностями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Краснофлотского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города Хабаровска. Доступность тренажеров для жителей района позволит улучшить качество 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Культурно-досуговые мероприятия будут способствовать сплочению жителей района, заинтересованности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полезного время препровождения.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C313544E-9DEF-4A8C-8982-40E39C289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4231" y="-586133"/>
            <a:ext cx="4815840" cy="34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94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C5779C-25DB-4E12-9BB0-D993CB45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76" y="370840"/>
            <a:ext cx="10772775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литературы и использованных интернет-источников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879376-E9BD-4A39-AC1F-40109F4A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29" y="2076876"/>
            <a:ext cx="10073554" cy="376618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«ОПЫТ ФОРМИРОВАНИЯ ДОСТУПНОЙ СРЕДЫ ДЛЯ ЛЮДЕЙ С ОГРАНИЧЕННЫМИ ВОЗМОЖНОСТЯМИ ЗДОРОВЬЯ И ИНВАЛИДОВ В РОССИИ И ЗА РУБЕЖОМ» И. А. Гареева, д-р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О. В.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Курякина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(Тихоокеанский государственный университет, Хабаровск)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https://www.kommersant.ru/doc/3800171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https://zen.yandex.ru/media/newyorkboston/kak-vyjivaiut-invalidy-v-ssha-5ae0411bbce67e5462ec08cf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https://fb.ru/article/370103/vidyi-trenajerov-dlya-invalidov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https://irm-sport.ru/catalog/workout-kompleksi/paraworkout/BW-131-M-workout/?ymclid=15825286542067385379400008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6280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DBCD0482-6C8A-4A29-B24C-7672C596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7191" y="4107170"/>
            <a:ext cx="4049799" cy="23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2D2343-D727-433D-9B2C-07F25D58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52" y="-657564"/>
            <a:ext cx="10417176" cy="5017347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tx1"/>
                </a:solidFill>
              </a:rPr>
              <a:t>Давайте будем способствовать созданию доступной среды для людей с ограниченными возможностями! Поможем им чувствовать себя </a:t>
            </a:r>
            <a:r>
              <a:rPr lang="ru-RU" sz="4800" b="1" i="1" u="sng" dirty="0">
                <a:solidFill>
                  <a:schemeClr val="tx1"/>
                </a:solidFill>
              </a:rPr>
              <a:t>равными</a:t>
            </a:r>
            <a:r>
              <a:rPr lang="ru-RU" sz="4800" b="1" i="1" dirty="0">
                <a:solidFill>
                  <a:schemeClr val="tx1"/>
                </a:solidFill>
              </a:rPr>
              <a:t>!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7510D70-F9FA-451D-9E35-97BAE9D220E4}"/>
              </a:ext>
            </a:extLst>
          </p:cNvPr>
          <p:cNvSpPr txBox="1">
            <a:spLocks/>
          </p:cNvSpPr>
          <p:nvPr/>
        </p:nvSpPr>
        <p:spPr>
          <a:xfrm>
            <a:off x="2188614" y="2701797"/>
            <a:ext cx="8588376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i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52271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9AAE53D7-7634-4682-8EC5-9A0A92ED5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9402" t="25090" r="27969" b="8563"/>
          <a:stretch/>
        </p:blipFill>
        <p:spPr>
          <a:xfrm>
            <a:off x="3123532" y="1148080"/>
            <a:ext cx="6313409" cy="55270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C93EB5-BBBB-4F55-8C8E-17CEE6A8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595" y="-10160"/>
            <a:ext cx="7759525" cy="1148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Оценка эффективности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470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6C8BA3DD-CDB6-4FCB-99CD-5D845560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1494">
            <a:off x="9848981" y="244590"/>
            <a:ext cx="1627647" cy="1627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0A4B8-79D1-47CB-958F-8C44627A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3" y="277877"/>
            <a:ext cx="7426035" cy="165819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Проблема: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892CCC3-F298-42FD-BDAC-9D550FC06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331" y="1936075"/>
            <a:ext cx="9689524" cy="4377042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Краснофлотского района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 обращались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МАУДО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ДТДиМ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«Северное сияние»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своими пожеланиями об установке спортивно-развлекательного комплекса на базе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Дворца, для культурного время препровождения и укрепления здоровья на свежем воздухе.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Хабаровчанам неудобно ездить в центр города для того чтобы скоротать теплые вечера на свежем воздухе с пользой. На территории Дворца есть прекрасное место, так почему бы не воспользоваться такой хорошей возможность?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России составляет 146 745 098 человек, 12 314 366 человек имеющих инвалидность. В нашем же районе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большое количество людей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возможностями, которые также хотят проводить свободное время с пользой для своего здоровья на улице, но, к сожалению, пока что такой возможности в нашем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хотим исправить мы – неравнодушная молодежь Краснофлотского района города Хабаровска.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4441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7592CDE7-B7ED-47C0-A19E-C60227731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6030" y="778720"/>
            <a:ext cx="1965325" cy="18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E3405-6D12-482E-95FC-08CABA40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6" y="839227"/>
            <a:ext cx="8950035" cy="165819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58C790-38CC-4BB5-8FAE-D4BC472E3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91" y="2854037"/>
            <a:ext cx="10266217" cy="28421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побуждения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жителей и людей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Краснофлотского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г. Хабаровска к 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физическим занятиям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на спортивной площадке комплекса из уличных тренажёров на территории МАУДОД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ДТДиМ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62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C964D82-4D60-4F20-A4ED-E83DD4D4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0258" y="2948939"/>
            <a:ext cx="2745422" cy="30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90DB27-EBD1-49E7-A789-8312C0E3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502" y="318115"/>
            <a:ext cx="6838085" cy="131541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B0BDF7-5622-42A4-8CDC-E07999A9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27" y="1743696"/>
            <a:ext cx="9606656" cy="452878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спортивно-развлекательного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Дворца позволит укрепить здоровье жителей Краснофлотского района, будет способствовать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в потребности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27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A066A1-70AB-46B9-96B9-253B7E65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95" y="582874"/>
            <a:ext cx="9966959" cy="137264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4C4084-4275-4B10-A54F-FF0D66E51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03120"/>
            <a:ext cx="10322560" cy="4480560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Изучить потребность и необходимость в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культурно-развлекательных мероприятиях и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площадке для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Краснофлотского района;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Удовлетворение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людей с ОВЗ, создание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доступной среды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уличных тренажеров и выбрать оптимальный спортивный комплекс;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спортивный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и сцену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ДТДиМ «Северное сияние», ул.Руднева,68;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Информировать население о возможности тренировок на уличных тренажёрах и провести консультативные занятия;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Способствовать информированию понятия о здоровом образе жизни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проекта, сделать рефлексию;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культурно-досуговых мероприятий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Дворца.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F9BE370-F984-4C3A-B5A4-A7D6A467A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6" t="20889" r="15432" b="21482"/>
          <a:stretch/>
        </p:blipFill>
        <p:spPr bwMode="auto">
          <a:xfrm>
            <a:off x="9350484" y="573470"/>
            <a:ext cx="1494260" cy="15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0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792"/>
          </a:xfrm>
          <a:prstGeom prst="rect">
            <a:avLst/>
          </a:prstGeom>
        </p:spPr>
      </p:pic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37548DE4-5390-4349-BE6B-14B1F37F6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7653225"/>
              </p:ext>
            </p:extLst>
          </p:nvPr>
        </p:nvGraphicFramePr>
        <p:xfrm>
          <a:off x="413039" y="721528"/>
          <a:ext cx="10753724" cy="603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3995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5CC9ED2-B863-4A2A-9159-09774C826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999422"/>
              </p:ext>
            </p:extLst>
          </p:nvPr>
        </p:nvGraphicFramePr>
        <p:xfrm>
          <a:off x="540326" y="1"/>
          <a:ext cx="11236037" cy="682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199">
                  <a:extLst>
                    <a:ext uri="{9D8B030D-6E8A-4147-A177-3AD203B41FA5}">
                      <a16:colId xmlns:a16="http://schemas.microsoft.com/office/drawing/2014/main" xmlns="" val="1244449999"/>
                    </a:ext>
                  </a:extLst>
                </a:gridCol>
                <a:gridCol w="5561838">
                  <a:extLst>
                    <a:ext uri="{9D8B030D-6E8A-4147-A177-3AD203B41FA5}">
                      <a16:colId xmlns:a16="http://schemas.microsoft.com/office/drawing/2014/main" xmlns="" val="2269532060"/>
                    </a:ext>
                  </a:extLst>
                </a:gridCol>
              </a:tblGrid>
              <a:tr h="972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тренажеров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954898"/>
                  </a:ext>
                </a:extLst>
              </a:tr>
              <a:tr h="972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 УТИ-0010 Уличный тренажерный комплекс для инвалидов-колясочников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0006347"/>
                  </a:ext>
                </a:extLst>
              </a:tr>
              <a:tr h="13626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 Спортивный комплекс, адаптированный для инвалидов- колясочников BW-131-M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5626792"/>
                  </a:ext>
                </a:extLst>
              </a:tr>
              <a:tr h="1151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 Уличный атлетический комплекс с турником SA-67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6436401"/>
                  </a:ext>
                </a:extLst>
              </a:tr>
              <a:tr h="1151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 Уличный тренажерный комплекс SA-78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2475965"/>
                  </a:ext>
                </a:extLst>
              </a:tr>
              <a:tr h="1151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 Тренажерный комплекс  под навесом МФ-1.13.11.00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00771"/>
                  </a:ext>
                </a:extLst>
              </a:tr>
            </a:tbl>
          </a:graphicData>
        </a:graphic>
      </p:graphicFrame>
      <p:pic>
        <p:nvPicPr>
          <p:cNvPr id="6" name="Picture 2" descr="http://russsport.ru/admin/images/img_resize.php?image=/userfiles/shop_cat_gallery_images/1_3182_vega_2.jpg&amp;width=210&amp;height=290">
            <a:extLst>
              <a:ext uri="{FF2B5EF4-FFF2-40B4-BE49-F238E27FC236}">
                <a16:creationId xmlns:a16="http://schemas.microsoft.com/office/drawing/2014/main" xmlns="" id="{5D96B171-93EB-4FDB-9F9A-E750FF2E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990" b="24441"/>
          <a:stretch>
            <a:fillRect/>
          </a:stretch>
        </p:blipFill>
        <p:spPr bwMode="auto">
          <a:xfrm>
            <a:off x="6095999" y="749512"/>
            <a:ext cx="2144266" cy="115212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06AC06-B635-4FD2-BE58-49B59371FF92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E9C0"/>
              </a:clrFrom>
              <a:clrTo>
                <a:srgbClr val="FFE9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44" b="22223"/>
          <a:stretch>
            <a:fillRect/>
          </a:stretch>
        </p:blipFill>
        <p:spPr>
          <a:xfrm>
            <a:off x="5805055" y="2935324"/>
            <a:ext cx="3382640" cy="15106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B55599F-5B09-4CF9-A042-F650EE13D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0265" y="1537764"/>
            <a:ext cx="3769360" cy="1870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1EE47C-1749-41D7-A72A-1A81427ED5EA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5" t="36753" r="6500" b="31217"/>
          <a:stretch>
            <a:fillRect/>
          </a:stretch>
        </p:blipFill>
        <p:spPr>
          <a:xfrm>
            <a:off x="6506780" y="4592333"/>
            <a:ext cx="4464496" cy="10801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D4C0256-B301-42BF-A8D6-A961E99A179B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746" y="5645648"/>
            <a:ext cx="4242563" cy="13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52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124" y="0"/>
            <a:ext cx="12192000" cy="70617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85798-34FF-4D0F-9A9E-7A63FDBE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9293"/>
            <a:ext cx="10417753" cy="12148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Проведя опрос о выборе тренажеров, 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следующие результаты: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AA48FE88-40BD-4580-B52A-27E731947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2186321"/>
              </p:ext>
            </p:extLst>
          </p:nvPr>
        </p:nvGraphicFramePr>
        <p:xfrm>
          <a:off x="0" y="1764146"/>
          <a:ext cx="11651673" cy="529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3246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9197223c4bfeb1e71aa851235a8647aaa117bb"/>
</p:tagLst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3415</TotalTime>
  <Words>847</Words>
  <Application>Microsoft Office PowerPoint</Application>
  <PresentationFormat>Произвольный</PresentationFormat>
  <Paragraphs>112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Метрополия</vt:lpstr>
      <vt:lpstr>«Доступная среда.  Здоровье для всех»</vt:lpstr>
      <vt:lpstr>География проекта:</vt:lpstr>
      <vt:lpstr>Проблема:</vt:lpstr>
      <vt:lpstr>Цель проекта:</vt:lpstr>
      <vt:lpstr>Гипотеза: </vt:lpstr>
      <vt:lpstr>Задачи проекта:</vt:lpstr>
      <vt:lpstr>Слайд 7</vt:lpstr>
      <vt:lpstr>Слайд 8</vt:lpstr>
      <vt:lpstr>Проведя опрос о выборе тренажеров,  мы получили следующие результаты:</vt:lpstr>
      <vt:lpstr>Слайд 10</vt:lpstr>
      <vt:lpstr>Слайд 11</vt:lpstr>
      <vt:lpstr>Слайд 12</vt:lpstr>
      <vt:lpstr>Польза уличных тренажеров  для инвалидов</vt:lpstr>
      <vt:lpstr>Информационно-методическое сопровождение проекта</vt:lpstr>
      <vt:lpstr>Сцена «Ракушка» для проведения культурно-массовых мероприятий</vt:lpstr>
      <vt:lpstr>Слайд 16</vt:lpstr>
      <vt:lpstr>Информационное освещение проекта</vt:lpstr>
      <vt:lpstr>Смета проекта</vt:lpstr>
      <vt:lpstr>Контакты поставщика:</vt:lpstr>
      <vt:lpstr>Ожидаемые результаты</vt:lpstr>
      <vt:lpstr>Заключение</vt:lpstr>
      <vt:lpstr>Список литературы и использованных интернет-источников</vt:lpstr>
      <vt:lpstr>Давайте будем способствовать созданию доступной среды для людей с ограниченными возможностями! Поможем им чувствовать себя равными! </vt:lpstr>
      <vt:lpstr>Оценка эффективности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для всех</dc:title>
  <dc:creator>сабинка ахадова</dc:creator>
  <cp:lastModifiedBy>Windows User</cp:lastModifiedBy>
  <cp:revision>64</cp:revision>
  <dcterms:created xsi:type="dcterms:W3CDTF">2020-02-24T06:29:21Z</dcterms:created>
  <dcterms:modified xsi:type="dcterms:W3CDTF">2020-02-27T04:18:43Z</dcterms:modified>
</cp:coreProperties>
</file>